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 uri="GoogleSlidesCustomDataVersion2">
      <go:slidesCustomData xmlns:go="http://customooxmlschemas.google.com/" r:id="rId16" roundtripDataSignature="AMtx7mhO5neZSrgmhhXOH4B6orIXVUAV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3cb557662e_1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6000"/>
              <a:buFont typeface="Arial"/>
              <a:buNone/>
            </a:pPr>
            <a:r>
              <a:rPr lang="sv-SE" sz="3600">
                <a:solidFill>
                  <a:schemeClr val="dk1"/>
                </a:solidFill>
                <a:latin typeface="Avenir"/>
                <a:ea typeface="Avenir"/>
                <a:cs typeface="Avenir"/>
                <a:sym typeface="Avenir"/>
              </a:rPr>
              <a:t>Så bidrar du</a:t>
            </a:r>
            <a:endParaRPr sz="3600">
              <a:solidFill>
                <a:schemeClr val="dk1"/>
              </a:solidFill>
              <a:latin typeface="Avenir"/>
              <a:ea typeface="Avenir"/>
              <a:cs typeface="Avenir"/>
              <a:sym typeface="Avenir"/>
            </a:endParaRPr>
          </a:p>
          <a:p>
            <a:pPr indent="0" lvl="0" marL="0" rtl="0" algn="l">
              <a:spcBef>
                <a:spcPts val="0"/>
              </a:spcBef>
              <a:spcAft>
                <a:spcPts val="0"/>
              </a:spcAft>
              <a:buClr>
                <a:schemeClr val="dk1"/>
              </a:buClr>
              <a:buSzPts val="6000"/>
              <a:buFont typeface="Arial"/>
              <a:buNone/>
            </a:pPr>
            <a:br>
              <a:rPr lang="sv-SE" sz="1400">
                <a:solidFill>
                  <a:schemeClr val="dk1"/>
                </a:solidFill>
                <a:latin typeface="Avenir"/>
                <a:ea typeface="Avenir"/>
                <a:cs typeface="Avenir"/>
                <a:sym typeface="Avenir"/>
              </a:rPr>
            </a:br>
            <a:r>
              <a:rPr lang="sv-SE" sz="1400">
                <a:solidFill>
                  <a:schemeClr val="dk1"/>
                </a:solidFill>
              </a:rPr>
              <a:t>Ditt ansvar som förälder Du är ju ditt barns största fanclub och det viktigaste för oss som ledare är att barnen hittar glädjen i idrottande och har kul tillsammans med sina kompisar, men än målen som går in. Nu när barnen fortfarande är så små vill vi gärna att ni är med på cuperna för att stötta med mat, dryck och hejarop.</a:t>
            </a:r>
            <a:endParaRPr sz="1400">
              <a:solidFill>
                <a:schemeClr val="dk1"/>
              </a:solidFill>
            </a:endParaRPr>
          </a:p>
          <a:p>
            <a:pPr indent="0" lvl="0" marL="0" rtl="0" algn="l">
              <a:spcBef>
                <a:spcPts val="0"/>
              </a:spcBef>
              <a:spcAft>
                <a:spcPts val="0"/>
              </a:spcAft>
              <a:buClr>
                <a:schemeClr val="dk1"/>
              </a:buClr>
              <a:buSzPts val="6000"/>
              <a:buFont typeface="Arial"/>
              <a:buNone/>
            </a:pPr>
            <a:r>
              <a:t/>
            </a:r>
            <a:endParaRPr sz="3600">
              <a:solidFill>
                <a:schemeClr val="dk1"/>
              </a:solidFill>
              <a:latin typeface="Avenir"/>
              <a:ea typeface="Avenir"/>
              <a:cs typeface="Avenir"/>
              <a:sym typeface="Avenir"/>
            </a:endParaRPr>
          </a:p>
          <a:p>
            <a:pPr indent="0" lvl="0" marL="0" rtl="0" algn="l">
              <a:spcBef>
                <a:spcPts val="0"/>
              </a:spcBef>
              <a:spcAft>
                <a:spcPts val="0"/>
              </a:spcAft>
              <a:buClr>
                <a:schemeClr val="dk1"/>
              </a:buClr>
              <a:buSzPts val="6000"/>
              <a:buFont typeface="Arial"/>
              <a:buNone/>
            </a:pPr>
            <a:r>
              <a:rPr b="1" lang="sv-SE" sz="1600">
                <a:solidFill>
                  <a:schemeClr val="dk1"/>
                </a:solidFill>
              </a:rPr>
              <a:t>Tänk på att: </a:t>
            </a:r>
            <a:br>
              <a:rPr lang="sv-SE" sz="1600">
                <a:solidFill>
                  <a:schemeClr val="dk1"/>
                </a:solidFill>
              </a:rPr>
            </a:br>
            <a:r>
              <a:rPr lang="sv-SE" sz="1400">
                <a:solidFill>
                  <a:schemeClr val="dk1"/>
                </a:solidFill>
              </a:rPr>
              <a:t>Det är barn som spelar</a:t>
            </a:r>
            <a:br>
              <a:rPr lang="sv-SE" sz="1400">
                <a:solidFill>
                  <a:schemeClr val="dk1"/>
                </a:solidFill>
              </a:rPr>
            </a:br>
            <a:r>
              <a:rPr lang="sv-SE" sz="1400">
                <a:solidFill>
                  <a:schemeClr val="dk1"/>
                </a:solidFill>
              </a:rPr>
              <a:t>Barn idrottar för att det är roligt</a:t>
            </a:r>
            <a:br>
              <a:rPr lang="sv-SE" sz="1400">
                <a:solidFill>
                  <a:schemeClr val="dk1"/>
                </a:solidFill>
              </a:rPr>
            </a:br>
            <a:r>
              <a:rPr lang="sv-SE" sz="1400">
                <a:solidFill>
                  <a:schemeClr val="dk1"/>
                </a:solidFill>
              </a:rPr>
              <a:t>Barnen och domaren är under utbildning</a:t>
            </a:r>
            <a:endParaRPr sz="1400">
              <a:solidFill>
                <a:schemeClr val="dk1"/>
              </a:solidFill>
            </a:endParaRPr>
          </a:p>
          <a:p>
            <a:pPr indent="0" lvl="0" marL="0" rtl="0" algn="l">
              <a:spcBef>
                <a:spcPts val="0"/>
              </a:spcBef>
              <a:spcAft>
                <a:spcPts val="0"/>
              </a:spcAft>
              <a:buClr>
                <a:schemeClr val="dk1"/>
              </a:buClr>
              <a:buSzPts val="6000"/>
              <a:buFont typeface="Arial"/>
              <a:buNone/>
            </a:pPr>
            <a:r>
              <a:rPr lang="sv-SE" sz="1400">
                <a:solidFill>
                  <a:schemeClr val="dk1"/>
                </a:solidFill>
              </a:rPr>
              <a:t>Din viktigaste uppgift är att vara en förbebild</a:t>
            </a:r>
            <a:br>
              <a:rPr lang="sv-SE" sz="1400">
                <a:solidFill>
                  <a:schemeClr val="dk1"/>
                </a:solidFill>
              </a:rPr>
            </a:br>
            <a:r>
              <a:rPr lang="sv-SE" sz="1400">
                <a:solidFill>
                  <a:schemeClr val="dk1"/>
                </a:solidFill>
              </a:rPr>
              <a:t>Barn lär sig genom att härma andra</a:t>
            </a:r>
            <a:endParaRPr sz="1400">
              <a:solidFill>
                <a:schemeClr val="dk1"/>
              </a:solidFill>
            </a:endParaRPr>
          </a:p>
          <a:p>
            <a:pPr indent="0" lvl="0" marL="0" rtl="0" algn="l">
              <a:spcBef>
                <a:spcPts val="0"/>
              </a:spcBef>
              <a:spcAft>
                <a:spcPts val="0"/>
              </a:spcAft>
              <a:buClr>
                <a:schemeClr val="dk1"/>
              </a:buClr>
              <a:buSzPts val="6000"/>
              <a:buFont typeface="Arial"/>
              <a:buNone/>
            </a:pPr>
            <a:r>
              <a:rPr lang="sv-SE" sz="1400">
                <a:solidFill>
                  <a:schemeClr val="dk1"/>
                </a:solidFill>
              </a:rPr>
              <a:t>Uppmuntra barnens försök och stävan</a:t>
            </a:r>
            <a:endParaRPr sz="1400">
              <a:solidFill>
                <a:schemeClr val="dk1"/>
              </a:solidFill>
            </a:endParaRPr>
          </a:p>
          <a:p>
            <a:pPr indent="0" lvl="0" marL="0" rtl="0" algn="l">
              <a:spcBef>
                <a:spcPts val="0"/>
              </a:spcBef>
              <a:spcAft>
                <a:spcPts val="0"/>
              </a:spcAft>
              <a:buClr>
                <a:schemeClr val="dk1"/>
              </a:buClr>
              <a:buSzPts val="6000"/>
              <a:buFont typeface="Arial"/>
              <a:buNone/>
            </a:pPr>
            <a:r>
              <a:rPr lang="sv-SE" sz="1400">
                <a:solidFill>
                  <a:schemeClr val="dk1"/>
                </a:solidFill>
              </a:rPr>
              <a:t>Matchen är ett tillfälle att lära sig</a:t>
            </a:r>
            <a:br>
              <a:rPr lang="sv-SE" sz="1400">
                <a:solidFill>
                  <a:schemeClr val="dk1"/>
                </a:solidFill>
              </a:rPr>
            </a:br>
            <a:endParaRPr/>
          </a:p>
        </p:txBody>
      </p:sp>
      <p:sp>
        <p:nvSpPr>
          <p:cNvPr id="180" name="Google Shape;180;g33cb557662e_1_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3cb557662e_1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g33cb557662e_1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39eeba7590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g339eeba7590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39eeba7590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sv-SE"/>
              <a:t>Fyll i själva</a:t>
            </a:r>
            <a:endParaRPr/>
          </a:p>
        </p:txBody>
      </p:sp>
      <p:sp>
        <p:nvSpPr>
          <p:cNvPr id="128" name="Google Shape;128;g339eeba7590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39eeba7590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sv-SE" sz="1000">
                <a:solidFill>
                  <a:schemeClr val="dk1"/>
                </a:solidFill>
              </a:rPr>
              <a:t>Städrutiner Granvallens omklädningsrum enligt städschema</a:t>
            </a:r>
            <a:endParaRPr b="1" sz="1000">
              <a:solidFill>
                <a:schemeClr val="dk1"/>
              </a:solidFill>
            </a:endParaRPr>
          </a:p>
          <a:p>
            <a:pPr indent="0" lvl="0" marL="0" rtl="0" algn="l">
              <a:lnSpc>
                <a:spcPct val="115000"/>
              </a:lnSpc>
              <a:spcBef>
                <a:spcPts val="800"/>
              </a:spcBef>
              <a:spcAft>
                <a:spcPts val="0"/>
              </a:spcAft>
              <a:buSzPts val="1100"/>
              <a:buNone/>
            </a:pPr>
            <a:r>
              <a:rPr lang="sv-SE" sz="1000">
                <a:solidFill>
                  <a:schemeClr val="dk1"/>
                </a:solidFill>
              </a:rPr>
              <a:t>Det som ska städas är omklädningsrum 1, 2, 3, 4, Bortalag, Hemmalag, Domare samt 7 toaletter i anslutning till omklädningsrummen och två publik-toaletter, 5 duschutrymmen samt korridoren vid tvättstugan. </a:t>
            </a:r>
            <a:endParaRPr sz="1000">
              <a:solidFill>
                <a:schemeClr val="dk1"/>
              </a:solidFill>
            </a:endParaRPr>
          </a:p>
          <a:p>
            <a:pPr indent="-292100" lvl="0" marL="457200" rtl="0" algn="l">
              <a:lnSpc>
                <a:spcPct val="115000"/>
              </a:lnSpc>
              <a:spcBef>
                <a:spcPts val="1200"/>
              </a:spcBef>
              <a:spcAft>
                <a:spcPts val="0"/>
              </a:spcAft>
              <a:buClr>
                <a:schemeClr val="dk1"/>
              </a:buClr>
              <a:buSzPts val="1000"/>
              <a:buAutoNum type="arabicPeriod"/>
            </a:pPr>
            <a:r>
              <a:rPr lang="sv-SE" sz="1000" u="sng">
                <a:solidFill>
                  <a:schemeClr val="dk1"/>
                </a:solidFill>
              </a:rPr>
              <a:t>Omklädningsrummen:</a:t>
            </a:r>
            <a:r>
              <a:rPr lang="sv-SE" sz="1000">
                <a:solidFill>
                  <a:schemeClr val="dk1"/>
                </a:solidFill>
              </a:rPr>
              <a:t> Sopa och våttorka golven, töm papperskorgen, sätt i ny avfallspåse. Om det är smuts på väggar och dörrar gör då rent.</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sv-SE" sz="1000" u="sng">
                <a:solidFill>
                  <a:schemeClr val="dk1"/>
                </a:solidFill>
              </a:rPr>
              <a:t>Toaletter:</a:t>
            </a:r>
            <a:r>
              <a:rPr lang="sv-SE" sz="1000">
                <a:solidFill>
                  <a:schemeClr val="dk1"/>
                </a:solidFill>
              </a:rPr>
              <a:t> Sopa och våttorka golven, rengör toastol och tvättställ. Om det behövs - torka av spegeln. Töm papperskorgen, kolla så att det finns handdukar och toapapper, om inte - fyll på.</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sv-SE" sz="1000" u="sng">
                <a:solidFill>
                  <a:schemeClr val="dk1"/>
                </a:solidFill>
              </a:rPr>
              <a:t>Duschutrymmen:</a:t>
            </a:r>
            <a:r>
              <a:rPr lang="sv-SE" sz="1000">
                <a:solidFill>
                  <a:schemeClr val="dk1"/>
                </a:solidFill>
              </a:rPr>
              <a:t> Sopa och våttorka golven. Om det är smuts på väggar och dörrar gör då rent. </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sv-SE" sz="1000" u="sng">
                <a:solidFill>
                  <a:schemeClr val="dk1"/>
                </a:solidFill>
              </a:rPr>
              <a:t>Korridor:</a:t>
            </a:r>
            <a:r>
              <a:rPr lang="sv-SE" sz="1000">
                <a:solidFill>
                  <a:schemeClr val="dk1"/>
                </a:solidFill>
              </a:rPr>
              <a:t> Sopa och våttorka golven. Om det är smuts på väggar och dörrar gör då rent.</a:t>
            </a:r>
            <a:br>
              <a:rPr lang="sv-SE" sz="1000">
                <a:solidFill>
                  <a:schemeClr val="dk1"/>
                </a:solidFill>
              </a:rPr>
            </a:br>
            <a:br>
              <a:rPr lang="sv-SE" sz="1000">
                <a:solidFill>
                  <a:schemeClr val="dk1"/>
                </a:solidFill>
              </a:rPr>
            </a:br>
            <a:r>
              <a:rPr lang="sv-SE" sz="1000">
                <a:solidFill>
                  <a:schemeClr val="dk1"/>
                </a:solidFill>
              </a:rPr>
              <a:t>Sopborstar och sopskyffel finns i alla omklädningsrum, övrig städutrustning, toapapper och handdukar finns i tvättstugan.</a:t>
            </a:r>
            <a:endParaRPr sz="1000">
              <a:solidFill>
                <a:schemeClr val="dk1"/>
              </a:solidFill>
            </a:endParaRPr>
          </a:p>
          <a:p>
            <a:pPr indent="0" lvl="0" marL="0" rtl="0" algn="l">
              <a:lnSpc>
                <a:spcPct val="115000"/>
              </a:lnSpc>
              <a:spcBef>
                <a:spcPts val="2000"/>
              </a:spcBef>
              <a:spcAft>
                <a:spcPts val="0"/>
              </a:spcAft>
              <a:buSzPts val="1100"/>
              <a:buNone/>
            </a:pPr>
            <a:br>
              <a:rPr lang="sv-SE" sz="1000">
                <a:solidFill>
                  <a:schemeClr val="dk1"/>
                </a:solidFill>
              </a:rPr>
            </a:br>
            <a:r>
              <a:rPr b="1" lang="sv-SE" sz="1000">
                <a:solidFill>
                  <a:schemeClr val="dk1"/>
                </a:solidFill>
              </a:rPr>
              <a:t>Detta ska göras efter träning eller match.</a:t>
            </a:r>
            <a:endParaRPr b="1" sz="1000">
              <a:solidFill>
                <a:schemeClr val="dk1"/>
              </a:solidFill>
            </a:endParaRPr>
          </a:p>
          <a:p>
            <a:pPr indent="-292100" lvl="0" marL="457200" rtl="0" algn="l">
              <a:lnSpc>
                <a:spcPct val="115000"/>
              </a:lnSpc>
              <a:spcBef>
                <a:spcPts val="1200"/>
              </a:spcBef>
              <a:spcAft>
                <a:spcPts val="0"/>
              </a:spcAft>
              <a:buClr>
                <a:schemeClr val="dk1"/>
              </a:buClr>
              <a:buSzPts val="1000"/>
              <a:buAutoNum type="arabicPeriod"/>
            </a:pPr>
            <a:r>
              <a:rPr lang="sv-SE" sz="1000">
                <a:solidFill>
                  <a:schemeClr val="dk1"/>
                </a:solidFill>
              </a:rPr>
              <a:t>Städa omklädningsrummet och toaletten.</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sv-SE" sz="1000">
                <a:solidFill>
                  <a:schemeClr val="dk1"/>
                </a:solidFill>
              </a:rPr>
              <a:t>Om det behövs - töm papperskorgarna och sätt i ny avfallspåse.</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sv-SE" sz="1000">
                <a:solidFill>
                  <a:schemeClr val="dk1"/>
                </a:solidFill>
              </a:rPr>
              <a:t>Om det behövs - fyll på toapapper och handdukspapper, samt se till så det är låst.</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sv-SE" sz="1000">
                <a:solidFill>
                  <a:schemeClr val="dk1"/>
                </a:solidFill>
              </a:rPr>
              <a:t>Om man har öppnat publiktoaletterna, kolla så att det är rent, om det behövs - töm papperskorgarna, sätt i ny avfallspåse och fyll på toapapper och handdukspapper, samt lås.</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sv-SE" sz="1000">
                <a:solidFill>
                  <a:schemeClr val="dk1"/>
                </a:solidFill>
              </a:rPr>
              <a:t>Flytta målen så att de inte står inom robotarnas klippområde.</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sv-SE" sz="1000">
                <a:solidFill>
                  <a:schemeClr val="dk1"/>
                </a:solidFill>
              </a:rPr>
              <a:t>Om det ligger skräp ute - plocka upp det. Om det behövs - töm papperskorgarna (de som är ute) och sätt i ny avfallspåse. </a:t>
            </a:r>
            <a:endParaRPr sz="1000">
              <a:solidFill>
                <a:schemeClr val="dk1"/>
              </a:solidFill>
            </a:endParaRPr>
          </a:p>
          <a:p>
            <a:pPr indent="0" lvl="0" marL="0" rtl="0" algn="l">
              <a:lnSpc>
                <a:spcPct val="115000"/>
              </a:lnSpc>
              <a:spcBef>
                <a:spcPts val="200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800"/>
              </a:spcBef>
              <a:spcAft>
                <a:spcPts val="0"/>
              </a:spcAft>
              <a:buSzPts val="1100"/>
              <a:buNone/>
            </a:pPr>
            <a:r>
              <a:t/>
            </a:r>
            <a:endParaRPr/>
          </a:p>
        </p:txBody>
      </p:sp>
      <p:sp>
        <p:nvSpPr>
          <p:cNvPr id="141" name="Google Shape;141;g339eeba7590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9eeba7590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sv-SE"/>
              <a:t>Lag in spelschema när det finns</a:t>
            </a:r>
            <a:endParaRPr/>
          </a:p>
        </p:txBody>
      </p:sp>
      <p:sp>
        <p:nvSpPr>
          <p:cNvPr id="153" name="Google Shape;153;g339eeba7590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39eeba7590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339eeba7590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39eeba7590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g339eeba7590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3c4692ff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g2e3c4692ff9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b="0" l="17912" r="68391" t="0"/>
          <a:stretch/>
        </p:blipFill>
        <p:spPr>
          <a:xfrm>
            <a:off x="10597300" y="0"/>
            <a:ext cx="1669826" cy="6858000"/>
          </a:xfrm>
          <a:prstGeom prst="rect">
            <a:avLst/>
          </a:prstGeom>
          <a:noFill/>
          <a:ln>
            <a:noFill/>
          </a:ln>
        </p:spPr>
      </p:pic>
      <p:pic>
        <p:nvPicPr>
          <p:cNvPr id="13" name="Google Shape;13;p14"/>
          <p:cNvPicPr preferRelativeResize="0"/>
          <p:nvPr/>
        </p:nvPicPr>
        <p:blipFill rotWithShape="1">
          <a:blip r:embed="rId3">
            <a:alphaModFix/>
          </a:blip>
          <a:srcRect b="3113" l="0" r="0" t="54414"/>
          <a:stretch/>
        </p:blipFill>
        <p:spPr>
          <a:xfrm>
            <a:off x="905150" y="0"/>
            <a:ext cx="11361975" cy="6857999"/>
          </a:xfrm>
          <a:prstGeom prst="rect">
            <a:avLst/>
          </a:prstGeom>
          <a:noFill/>
          <a:ln>
            <a:noFill/>
          </a:ln>
        </p:spPr>
      </p:pic>
      <p:pic>
        <p:nvPicPr>
          <p:cNvPr id="14" name="Google Shape;14;p14"/>
          <p:cNvPicPr preferRelativeResize="0"/>
          <p:nvPr/>
        </p:nvPicPr>
        <p:blipFill rotWithShape="1">
          <a:blip r:embed="rId4">
            <a:alphaModFix/>
          </a:blip>
          <a:srcRect b="0" l="0" r="0" t="5123"/>
          <a:stretch/>
        </p:blipFill>
        <p:spPr>
          <a:xfrm>
            <a:off x="0" y="0"/>
            <a:ext cx="7162598" cy="2724226"/>
          </a:xfrm>
          <a:prstGeom prst="rect">
            <a:avLst/>
          </a:prstGeom>
          <a:noFill/>
          <a:ln>
            <a:noFill/>
          </a:ln>
        </p:spPr>
      </p:pic>
      <p:sp>
        <p:nvSpPr>
          <p:cNvPr id="15" name="Google Shape;15;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venir"/>
              <a:buNone/>
              <a:defRPr sz="6000">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
        <p:nvSpPr>
          <p:cNvPr id="20" name="Google Shape;20;p14"/>
          <p:cNvSpPr/>
          <p:nvPr/>
        </p:nvSpPr>
        <p:spPr>
          <a:xfrm>
            <a:off x="10567450" y="279250"/>
            <a:ext cx="1157700" cy="1157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1" name="Google Shape;21;p14"/>
          <p:cNvPicPr preferRelativeResize="0"/>
          <p:nvPr/>
        </p:nvPicPr>
        <p:blipFill rotWithShape="1">
          <a:blip r:embed="rId5">
            <a:alphaModFix/>
          </a:blip>
          <a:srcRect b="12884" l="0" r="0" t="0"/>
          <a:stretch/>
        </p:blipFill>
        <p:spPr>
          <a:xfrm>
            <a:off x="10597300" y="318700"/>
            <a:ext cx="1098000" cy="1078800"/>
          </a:xfrm>
          <a:prstGeom prst="ellipse">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79" name="Shape 79"/>
        <p:cNvGrpSpPr/>
        <p:nvPr/>
      </p:nvGrpSpPr>
      <p:grpSpPr>
        <a:xfrm>
          <a:off x="0" y="0"/>
          <a:ext cx="0" cy="0"/>
          <a:chOff x="0" y="0"/>
          <a:chExt cx="0" cy="0"/>
        </a:xfrm>
      </p:grpSpPr>
      <p:sp>
        <p:nvSpPr>
          <p:cNvPr id="80" name="Google Shape;80;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2"/>
          <p:cNvSpPr/>
          <p:nvPr>
            <p:ph idx="2" type="pic"/>
          </p:nvPr>
        </p:nvSpPr>
        <p:spPr>
          <a:xfrm>
            <a:off x="5183188" y="987425"/>
            <a:ext cx="6172200" cy="4873625"/>
          </a:xfrm>
          <a:prstGeom prst="rect">
            <a:avLst/>
          </a:prstGeom>
          <a:noFill/>
          <a:ln>
            <a:noFill/>
          </a:ln>
        </p:spPr>
      </p:sp>
      <p:sp>
        <p:nvSpPr>
          <p:cNvPr id="82" name="Google Shape;82;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86" name="Shape 86"/>
        <p:cNvGrpSpPr/>
        <p:nvPr/>
      </p:nvGrpSpPr>
      <p:grpSpPr>
        <a:xfrm>
          <a:off x="0" y="0"/>
          <a:ext cx="0" cy="0"/>
          <a:chOff x="0" y="0"/>
          <a:chExt cx="0" cy="0"/>
        </a:xfrm>
      </p:grpSpPr>
      <p:sp>
        <p:nvSpPr>
          <p:cNvPr id="87" name="Google Shape;87;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92" name="Shape 92"/>
        <p:cNvGrpSpPr/>
        <p:nvPr/>
      </p:nvGrpSpPr>
      <p:grpSpPr>
        <a:xfrm>
          <a:off x="0" y="0"/>
          <a:ext cx="0" cy="0"/>
          <a:chOff x="0" y="0"/>
          <a:chExt cx="0" cy="0"/>
        </a:xfrm>
      </p:grpSpPr>
      <p:sp>
        <p:nvSpPr>
          <p:cNvPr id="93" name="Google Shape;93;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2" name="Shape 22"/>
        <p:cNvGrpSpPr/>
        <p:nvPr/>
      </p:nvGrpSpPr>
      <p:grpSpPr>
        <a:xfrm>
          <a:off x="0" y="0"/>
          <a:ext cx="0" cy="0"/>
          <a:chOff x="0" y="0"/>
          <a:chExt cx="0" cy="0"/>
        </a:xfrm>
      </p:grpSpPr>
      <p:pic>
        <p:nvPicPr>
          <p:cNvPr id="23" name="Google Shape;23;p15"/>
          <p:cNvPicPr preferRelativeResize="0"/>
          <p:nvPr/>
        </p:nvPicPr>
        <p:blipFill>
          <a:blip r:embed="rId2">
            <a:alphaModFix/>
          </a:blip>
          <a:stretch>
            <a:fillRect/>
          </a:stretch>
        </p:blipFill>
        <p:spPr>
          <a:xfrm rot="10800000">
            <a:off x="7949051" y="4639150"/>
            <a:ext cx="4242949" cy="2218850"/>
          </a:xfrm>
          <a:prstGeom prst="rect">
            <a:avLst/>
          </a:prstGeom>
          <a:noFill/>
          <a:ln>
            <a:noFill/>
          </a:ln>
        </p:spPr>
      </p:pic>
      <p:pic>
        <p:nvPicPr>
          <p:cNvPr id="24" name="Google Shape;24;p15"/>
          <p:cNvPicPr preferRelativeResize="0"/>
          <p:nvPr/>
        </p:nvPicPr>
        <p:blipFill rotWithShape="1">
          <a:blip r:embed="rId3">
            <a:alphaModFix/>
          </a:blip>
          <a:srcRect b="0" l="0" r="0" t="5123"/>
          <a:stretch/>
        </p:blipFill>
        <p:spPr>
          <a:xfrm>
            <a:off x="0" y="0"/>
            <a:ext cx="7162598" cy="2724226"/>
          </a:xfrm>
          <a:prstGeom prst="rect">
            <a:avLst/>
          </a:prstGeom>
          <a:noFill/>
          <a:ln>
            <a:noFill/>
          </a:ln>
        </p:spPr>
      </p:pic>
      <p:sp>
        <p:nvSpPr>
          <p:cNvPr id="25" name="Google Shape;2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Avenir"/>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atin typeface="Arial"/>
                <a:ea typeface="Arial"/>
                <a:cs typeface="Arial"/>
                <a:sym typeface="Arial"/>
              </a:defRPr>
            </a:lvl6pPr>
            <a:lvl7pPr indent="-342900" lvl="6" marL="3200400" algn="l">
              <a:lnSpc>
                <a:spcPct val="90000"/>
              </a:lnSpc>
              <a:spcBef>
                <a:spcPts val="500"/>
              </a:spcBef>
              <a:spcAft>
                <a:spcPts val="0"/>
              </a:spcAft>
              <a:buClr>
                <a:schemeClr val="dk1"/>
              </a:buClr>
              <a:buSzPts val="1800"/>
              <a:buChar char="•"/>
              <a:defRPr>
                <a:latin typeface="Arial"/>
                <a:ea typeface="Arial"/>
                <a:cs typeface="Arial"/>
                <a:sym typeface="Arial"/>
              </a:defRPr>
            </a:lvl7pPr>
            <a:lvl8pPr indent="-342900" lvl="7" marL="3657600" algn="l">
              <a:lnSpc>
                <a:spcPct val="90000"/>
              </a:lnSpc>
              <a:spcBef>
                <a:spcPts val="500"/>
              </a:spcBef>
              <a:spcAft>
                <a:spcPts val="0"/>
              </a:spcAft>
              <a:buClr>
                <a:schemeClr val="dk1"/>
              </a:buClr>
              <a:buSzPts val="1800"/>
              <a:buChar char="•"/>
              <a:defRPr>
                <a:latin typeface="Arial"/>
                <a:ea typeface="Arial"/>
                <a:cs typeface="Arial"/>
                <a:sym typeface="Arial"/>
              </a:defRPr>
            </a:lvl8pPr>
            <a:lvl9pPr indent="-342900" lvl="8" marL="4114800" algn="l">
              <a:lnSpc>
                <a:spcPct val="90000"/>
              </a:lnSpc>
              <a:spcBef>
                <a:spcPts val="500"/>
              </a:spcBef>
              <a:spcAft>
                <a:spcPts val="0"/>
              </a:spcAft>
              <a:buClr>
                <a:schemeClr val="dk1"/>
              </a:buClr>
              <a:buSzPts val="1800"/>
              <a:buChar char="•"/>
              <a:defRPr>
                <a:latin typeface="Arial"/>
                <a:ea typeface="Arial"/>
                <a:cs typeface="Arial"/>
                <a:sym typeface="Arial"/>
              </a:defRPr>
            </a:lvl9pPr>
          </a:lstStyle>
          <a:p/>
        </p:txBody>
      </p:sp>
      <p:sp>
        <p:nvSpPr>
          <p:cNvPr id="27" name="Google Shape;2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pic>
        <p:nvPicPr>
          <p:cNvPr id="30" name="Google Shape;30;p15"/>
          <p:cNvPicPr preferRelativeResize="0"/>
          <p:nvPr/>
        </p:nvPicPr>
        <p:blipFill rotWithShape="1">
          <a:blip r:embed="rId4">
            <a:alphaModFix/>
          </a:blip>
          <a:srcRect b="12884" l="0" r="0" t="0"/>
          <a:stretch/>
        </p:blipFill>
        <p:spPr>
          <a:xfrm>
            <a:off x="10597300" y="318700"/>
            <a:ext cx="1098000" cy="1078800"/>
          </a:xfrm>
          <a:prstGeom prst="ellipse">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1">
  <p:cSld name="OBJECT_1">
    <p:spTree>
      <p:nvGrpSpPr>
        <p:cNvPr id="31" name="Shape 31"/>
        <p:cNvGrpSpPr/>
        <p:nvPr/>
      </p:nvGrpSpPr>
      <p:grpSpPr>
        <a:xfrm>
          <a:off x="0" y="0"/>
          <a:ext cx="0" cy="0"/>
          <a:chOff x="0" y="0"/>
          <a:chExt cx="0" cy="0"/>
        </a:xfrm>
      </p:grpSpPr>
      <p:pic>
        <p:nvPicPr>
          <p:cNvPr id="32" name="Google Shape;32;g33cb557662e_1_85"/>
          <p:cNvPicPr preferRelativeResize="0"/>
          <p:nvPr/>
        </p:nvPicPr>
        <p:blipFill rotWithShape="1">
          <a:blip r:embed="rId2">
            <a:alphaModFix/>
          </a:blip>
          <a:srcRect b="1322" l="0" r="960" t="0"/>
          <a:stretch/>
        </p:blipFill>
        <p:spPr>
          <a:xfrm>
            <a:off x="0" y="0"/>
            <a:ext cx="12191999" cy="6857999"/>
          </a:xfrm>
          <a:prstGeom prst="rect">
            <a:avLst/>
          </a:prstGeom>
          <a:noFill/>
          <a:ln>
            <a:noFill/>
          </a:ln>
        </p:spPr>
      </p:pic>
      <p:pic>
        <p:nvPicPr>
          <p:cNvPr id="33" name="Google Shape;33;g33cb557662e_1_85"/>
          <p:cNvPicPr preferRelativeResize="0"/>
          <p:nvPr/>
        </p:nvPicPr>
        <p:blipFill>
          <a:blip r:embed="rId3">
            <a:alphaModFix/>
          </a:blip>
          <a:stretch>
            <a:fillRect/>
          </a:stretch>
        </p:blipFill>
        <p:spPr>
          <a:xfrm rot="10800000">
            <a:off x="7949051" y="4639150"/>
            <a:ext cx="4242949" cy="2218850"/>
          </a:xfrm>
          <a:prstGeom prst="rect">
            <a:avLst/>
          </a:prstGeom>
          <a:noFill/>
          <a:ln>
            <a:noFill/>
          </a:ln>
        </p:spPr>
      </p:pic>
      <p:sp>
        <p:nvSpPr>
          <p:cNvPr id="34" name="Google Shape;34;g33cb557662e_1_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Avenir"/>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33cb557662e_1_8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atin typeface="Arial"/>
                <a:ea typeface="Arial"/>
                <a:cs typeface="Arial"/>
                <a:sym typeface="Arial"/>
              </a:defRPr>
            </a:lvl6pPr>
            <a:lvl7pPr indent="-342900" lvl="6" marL="3200400" algn="l">
              <a:lnSpc>
                <a:spcPct val="90000"/>
              </a:lnSpc>
              <a:spcBef>
                <a:spcPts val="500"/>
              </a:spcBef>
              <a:spcAft>
                <a:spcPts val="0"/>
              </a:spcAft>
              <a:buClr>
                <a:schemeClr val="dk1"/>
              </a:buClr>
              <a:buSzPts val="1800"/>
              <a:buChar char="•"/>
              <a:defRPr>
                <a:latin typeface="Arial"/>
                <a:ea typeface="Arial"/>
                <a:cs typeface="Arial"/>
                <a:sym typeface="Arial"/>
              </a:defRPr>
            </a:lvl7pPr>
            <a:lvl8pPr indent="-342900" lvl="7" marL="3657600" algn="l">
              <a:lnSpc>
                <a:spcPct val="90000"/>
              </a:lnSpc>
              <a:spcBef>
                <a:spcPts val="500"/>
              </a:spcBef>
              <a:spcAft>
                <a:spcPts val="0"/>
              </a:spcAft>
              <a:buClr>
                <a:schemeClr val="dk1"/>
              </a:buClr>
              <a:buSzPts val="1800"/>
              <a:buChar char="•"/>
              <a:defRPr>
                <a:latin typeface="Arial"/>
                <a:ea typeface="Arial"/>
                <a:cs typeface="Arial"/>
                <a:sym typeface="Arial"/>
              </a:defRPr>
            </a:lvl8pPr>
            <a:lvl9pPr indent="-342900" lvl="8" marL="4114800" algn="l">
              <a:lnSpc>
                <a:spcPct val="90000"/>
              </a:lnSpc>
              <a:spcBef>
                <a:spcPts val="500"/>
              </a:spcBef>
              <a:spcAft>
                <a:spcPts val="0"/>
              </a:spcAft>
              <a:buClr>
                <a:schemeClr val="dk1"/>
              </a:buClr>
              <a:buSzPts val="1800"/>
              <a:buChar char="•"/>
              <a:defRPr>
                <a:latin typeface="Arial"/>
                <a:ea typeface="Arial"/>
                <a:cs typeface="Arial"/>
                <a:sym typeface="Arial"/>
              </a:defRPr>
            </a:lvl9pPr>
          </a:lstStyle>
          <a:p/>
        </p:txBody>
      </p:sp>
      <p:sp>
        <p:nvSpPr>
          <p:cNvPr id="36" name="Google Shape;36;g33cb557662e_1_8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33cb557662e_1_8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33cb557662e_1_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pic>
        <p:nvPicPr>
          <p:cNvPr id="39" name="Google Shape;39;g33cb557662e_1_85"/>
          <p:cNvPicPr preferRelativeResize="0"/>
          <p:nvPr/>
        </p:nvPicPr>
        <p:blipFill rotWithShape="1">
          <a:blip r:embed="rId4">
            <a:alphaModFix/>
          </a:blip>
          <a:srcRect b="12884" l="0" r="0" t="0"/>
          <a:stretch/>
        </p:blipFill>
        <p:spPr>
          <a:xfrm>
            <a:off x="10597300" y="318700"/>
            <a:ext cx="1098000" cy="1078800"/>
          </a:xfrm>
          <a:prstGeom prst="ellipse">
            <a:avLst/>
          </a:prstGeom>
          <a:noFill/>
          <a:ln>
            <a:noFill/>
          </a:ln>
        </p:spPr>
      </p:pic>
      <p:pic>
        <p:nvPicPr>
          <p:cNvPr id="40" name="Google Shape;40;g33cb557662e_1_85"/>
          <p:cNvPicPr preferRelativeResize="0"/>
          <p:nvPr/>
        </p:nvPicPr>
        <p:blipFill rotWithShape="1">
          <a:blip r:embed="rId5">
            <a:alphaModFix/>
          </a:blip>
          <a:srcRect b="0" l="0" r="0" t="5123"/>
          <a:stretch/>
        </p:blipFill>
        <p:spPr>
          <a:xfrm>
            <a:off x="0" y="0"/>
            <a:ext cx="7162598" cy="27242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41" name="Shape 41"/>
        <p:cNvGrpSpPr/>
        <p:nvPr/>
      </p:nvGrpSpPr>
      <p:grpSpPr>
        <a:xfrm>
          <a:off x="0" y="0"/>
          <a:ext cx="0" cy="0"/>
          <a:chOff x="0" y="0"/>
          <a:chExt cx="0" cy="0"/>
        </a:xfrm>
      </p:grpSpPr>
      <p:sp>
        <p:nvSpPr>
          <p:cNvPr id="42" name="Google Shape;42;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47" name="Shape 47"/>
        <p:cNvGrpSpPr/>
        <p:nvPr/>
      </p:nvGrpSpPr>
      <p:grpSpPr>
        <a:xfrm>
          <a:off x="0" y="0"/>
          <a:ext cx="0" cy="0"/>
          <a:chOff x="0" y="0"/>
          <a:chExt cx="0" cy="0"/>
        </a:xfrm>
      </p:grpSpPr>
      <p:sp>
        <p:nvSpPr>
          <p:cNvPr id="48" name="Google Shape;4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63" name="Shape 63"/>
        <p:cNvGrpSpPr/>
        <p:nvPr/>
      </p:nvGrpSpPr>
      <p:grpSpPr>
        <a:xfrm>
          <a:off x="0" y="0"/>
          <a:ext cx="0" cy="0"/>
          <a:chOff x="0" y="0"/>
          <a:chExt cx="0" cy="0"/>
        </a:xfrm>
      </p:grpSpPr>
      <p:sp>
        <p:nvSpPr>
          <p:cNvPr id="64" name="Google Shape;6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68" name="Shape 68"/>
        <p:cNvGrpSpPr/>
        <p:nvPr/>
      </p:nvGrpSpPr>
      <p:grpSpPr>
        <a:xfrm>
          <a:off x="0" y="0"/>
          <a:ext cx="0" cy="0"/>
          <a:chOff x="0" y="0"/>
          <a:chExt cx="0" cy="0"/>
        </a:xfrm>
      </p:grpSpPr>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72" name="Shape 72"/>
        <p:cNvGrpSpPr/>
        <p:nvPr/>
      </p:nvGrpSpPr>
      <p:grpSpPr>
        <a:xfrm>
          <a:off x="0" y="0"/>
          <a:ext cx="0" cy="0"/>
          <a:chOff x="0" y="0"/>
          <a:chExt cx="0" cy="0"/>
        </a:xfrm>
      </p:grpSpPr>
      <p:sp>
        <p:nvSpPr>
          <p:cNvPr id="73" name="Google Shape;73;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nvSpPr>
        <p:spPr>
          <a:xfrm>
            <a:off x="582800" y="2304850"/>
            <a:ext cx="11053500" cy="163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b="0" i="0" lang="sv-SE" sz="6000" u="none" cap="none" strike="noStrike">
                <a:solidFill>
                  <a:schemeClr val="dk1"/>
                </a:solidFill>
                <a:latin typeface="Avenir"/>
                <a:ea typeface="Avenir"/>
                <a:cs typeface="Avenir"/>
                <a:sym typeface="Avenir"/>
              </a:rPr>
              <a:t>Gransholms IF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txBox="1"/>
          <p:nvPr/>
        </p:nvSpPr>
        <p:spPr>
          <a:xfrm>
            <a:off x="637000" y="3330200"/>
            <a:ext cx="7148100" cy="121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lang="sv-SE" sz="1200">
                <a:solidFill>
                  <a:schemeClr val="dk1"/>
                </a:solidFill>
              </a:rPr>
              <a:t>Vår vision: </a:t>
            </a:r>
            <a:r>
              <a:rPr lang="sv-SE" sz="1200">
                <a:solidFill>
                  <a:schemeClr val="dk1"/>
                </a:solidFill>
              </a:rPr>
              <a:t>Gransholms IF är en ideell idrottsförening med syfte att ge barn, ungdomar och vuxna möjlighet till en aktiv vardag. Vår gröna tråd är att vara en förening för alla, där vi skapar förutsättningar för alla att bli en del av ett sammanhang. Vår gröna vision är att vara vara den förening som engagerar flest antal barn, ungdomar i Kronobergs Län (i förhållande till folkmängd).</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3cb557662e_1_215"/>
          <p:cNvSpPr txBox="1"/>
          <p:nvPr/>
        </p:nvSpPr>
        <p:spPr>
          <a:xfrm>
            <a:off x="5377575" y="1581600"/>
            <a:ext cx="6336900" cy="369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t/>
            </a:r>
            <a:endParaRPr i="0" sz="100" u="none" cap="none" strike="noStrike">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3cb557662e_1_190"/>
          <p:cNvSpPr/>
          <p:nvPr/>
        </p:nvSpPr>
        <p:spPr>
          <a:xfrm>
            <a:off x="8156200" y="2569025"/>
            <a:ext cx="3453000" cy="3076200"/>
          </a:xfrm>
          <a:prstGeom prst="round2DiagRect">
            <a:avLst>
              <a:gd fmla="val 0" name="adj1"/>
              <a:gd fmla="val 14026" name="adj2"/>
            </a:avLst>
          </a:prstGeom>
          <a:gradFill>
            <a:gsLst>
              <a:gs pos="0">
                <a:srgbClr val="FFF6F6"/>
              </a:gs>
              <a:gs pos="100000">
                <a:srgbClr val="F4CCCC"/>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9" name="Google Shape;109;g33cb557662e_1_190"/>
          <p:cNvSpPr/>
          <p:nvPr/>
        </p:nvSpPr>
        <p:spPr>
          <a:xfrm>
            <a:off x="4369500" y="2569025"/>
            <a:ext cx="3453000" cy="3076200"/>
          </a:xfrm>
          <a:prstGeom prst="round2DiagRect">
            <a:avLst>
              <a:gd fmla="val 0" name="adj1"/>
              <a:gd fmla="val 14026" name="adj2"/>
            </a:avLst>
          </a:prstGeom>
          <a:gradFill>
            <a:gsLst>
              <a:gs pos="0">
                <a:srgbClr val="F8F5FF"/>
              </a:gs>
              <a:gs pos="100000">
                <a:srgbClr val="D9D2E9"/>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0" name="Google Shape;110;g33cb557662e_1_190"/>
          <p:cNvSpPr txBox="1"/>
          <p:nvPr/>
        </p:nvSpPr>
        <p:spPr>
          <a:xfrm>
            <a:off x="645450" y="1647600"/>
            <a:ext cx="11053500" cy="94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lang="sv-SE" sz="3600">
                <a:solidFill>
                  <a:schemeClr val="dk1"/>
                </a:solidFill>
                <a:latin typeface="Avenir"/>
                <a:ea typeface="Avenir"/>
                <a:cs typeface="Avenir"/>
                <a:sym typeface="Avenir"/>
              </a:rPr>
              <a:t>Vår värdegrund</a:t>
            </a:r>
            <a:endParaRPr i="0" sz="36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33cb557662e_1_190"/>
          <p:cNvSpPr txBox="1"/>
          <p:nvPr/>
        </p:nvSpPr>
        <p:spPr>
          <a:xfrm>
            <a:off x="4596000" y="2914475"/>
            <a:ext cx="3000000" cy="25872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sv-SE" sz="1700">
                <a:solidFill>
                  <a:schemeClr val="dk1"/>
                </a:solidFill>
              </a:rPr>
              <a:t>Glädje</a:t>
            </a:r>
            <a:endParaRPr b="1" sz="1700">
              <a:solidFill>
                <a:schemeClr val="dk1"/>
              </a:solidFill>
            </a:endParaRPr>
          </a:p>
          <a:p>
            <a:pPr indent="0" lvl="0" marL="0" rtl="0" algn="l">
              <a:lnSpc>
                <a:spcPct val="115000"/>
              </a:lnSpc>
              <a:spcBef>
                <a:spcPts val="800"/>
              </a:spcBef>
              <a:spcAft>
                <a:spcPts val="0"/>
              </a:spcAft>
              <a:buNone/>
            </a:pPr>
            <a:r>
              <a:rPr b="1" lang="sv-SE" sz="1200">
                <a:solidFill>
                  <a:schemeClr val="dk1"/>
                </a:solidFill>
              </a:rPr>
              <a:t>Glädje</a:t>
            </a:r>
            <a:r>
              <a:rPr lang="sv-SE" sz="1200">
                <a:solidFill>
                  <a:schemeClr val="dk1"/>
                </a:solidFill>
              </a:rPr>
              <a:t> och gemenskap är en stark drivkraft för att vilja idrotta, och det ska vara roligt oavsett om du precis börjat på din idrott eller om du är senior. </a:t>
            </a:r>
            <a:endParaRPr sz="1200">
              <a:solidFill>
                <a:schemeClr val="dk1"/>
              </a:solidFill>
            </a:endParaRPr>
          </a:p>
          <a:p>
            <a:pPr indent="0" lvl="0" marL="0" rtl="0" algn="l">
              <a:lnSpc>
                <a:spcPct val="115000"/>
              </a:lnSpc>
              <a:spcBef>
                <a:spcPts val="800"/>
              </a:spcBef>
              <a:spcAft>
                <a:spcPts val="800"/>
              </a:spcAft>
              <a:buNone/>
            </a:pPr>
            <a:r>
              <a:rPr lang="sv-SE" sz="1200">
                <a:solidFill>
                  <a:schemeClr val="dk1"/>
                </a:solidFill>
              </a:rPr>
              <a:t>Vi vill skapa en miljö där vi uppmuntrar varandra och kommer med positiv energi till träning, match eller andra aktiviteter hos föreningen. </a:t>
            </a:r>
            <a:br>
              <a:rPr i="1" lang="sv-SE" sz="1200">
                <a:solidFill>
                  <a:schemeClr val="dk1"/>
                </a:solidFill>
              </a:rPr>
            </a:br>
            <a:endParaRPr/>
          </a:p>
        </p:txBody>
      </p:sp>
      <p:sp>
        <p:nvSpPr>
          <p:cNvPr id="112" name="Google Shape;112;g33cb557662e_1_190"/>
          <p:cNvSpPr/>
          <p:nvPr/>
        </p:nvSpPr>
        <p:spPr>
          <a:xfrm>
            <a:off x="582800" y="2569025"/>
            <a:ext cx="3453000" cy="3076200"/>
          </a:xfrm>
          <a:prstGeom prst="round2DiagRect">
            <a:avLst>
              <a:gd fmla="val 0" name="adj1"/>
              <a:gd fmla="val 14026" name="adj2"/>
            </a:avLst>
          </a:prstGeom>
          <a:gradFill>
            <a:gsLst>
              <a:gs pos="0">
                <a:srgbClr val="FCFFFC"/>
              </a:gs>
              <a:gs pos="100000">
                <a:srgbClr val="E9F8ED"/>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3" name="Google Shape;113;g33cb557662e_1_190"/>
          <p:cNvSpPr txBox="1"/>
          <p:nvPr/>
        </p:nvSpPr>
        <p:spPr>
          <a:xfrm>
            <a:off x="809300" y="2914475"/>
            <a:ext cx="3000000" cy="25563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sv-SE" sz="1700">
                <a:solidFill>
                  <a:schemeClr val="dk1"/>
                </a:solidFill>
              </a:rPr>
              <a:t>Ansvar</a:t>
            </a:r>
            <a:endParaRPr b="1" sz="1700">
              <a:solidFill>
                <a:schemeClr val="dk1"/>
              </a:solidFill>
            </a:endParaRPr>
          </a:p>
          <a:p>
            <a:pPr indent="0" lvl="0" marL="0" rtl="0" algn="l">
              <a:lnSpc>
                <a:spcPct val="115000"/>
              </a:lnSpc>
              <a:spcBef>
                <a:spcPts val="800"/>
              </a:spcBef>
              <a:spcAft>
                <a:spcPts val="0"/>
              </a:spcAft>
              <a:buNone/>
            </a:pPr>
            <a:r>
              <a:rPr lang="sv-SE" sz="1200">
                <a:solidFill>
                  <a:schemeClr val="dk1"/>
                </a:solidFill>
              </a:rPr>
              <a:t>Vi som förening vill vara med och bidra till att våra spelare och ledare känner och tar </a:t>
            </a:r>
            <a:r>
              <a:rPr b="1" lang="sv-SE" sz="1200">
                <a:solidFill>
                  <a:schemeClr val="dk1"/>
                </a:solidFill>
              </a:rPr>
              <a:t>ansvar</a:t>
            </a:r>
            <a:r>
              <a:rPr lang="sv-SE" sz="1200">
                <a:solidFill>
                  <a:schemeClr val="dk1"/>
                </a:solidFill>
              </a:rPr>
              <a:t> både på och utanför planen.</a:t>
            </a:r>
            <a:endParaRPr sz="1200">
              <a:solidFill>
                <a:schemeClr val="dk1"/>
              </a:solidFill>
            </a:endParaRPr>
          </a:p>
          <a:p>
            <a:pPr indent="0" lvl="0" marL="0" rtl="0" algn="l">
              <a:lnSpc>
                <a:spcPct val="115000"/>
              </a:lnSpc>
              <a:spcBef>
                <a:spcPts val="800"/>
              </a:spcBef>
              <a:spcAft>
                <a:spcPts val="800"/>
              </a:spcAft>
              <a:buNone/>
            </a:pPr>
            <a:r>
              <a:rPr lang="sv-SE" sz="1200">
                <a:solidFill>
                  <a:schemeClr val="dk1"/>
                </a:solidFill>
              </a:rPr>
              <a:t>Det gäller ansvar hur vi bemöter varandra, våra motståndare och domare med positivitet, laganda och fair play. Det inkluderar också ansvar för vår utrustning, planer, omklädningsrum och klubbstuga. </a:t>
            </a:r>
            <a:endParaRPr/>
          </a:p>
        </p:txBody>
      </p:sp>
      <p:sp>
        <p:nvSpPr>
          <p:cNvPr id="114" name="Google Shape;114;g33cb557662e_1_190"/>
          <p:cNvSpPr txBox="1"/>
          <p:nvPr/>
        </p:nvSpPr>
        <p:spPr>
          <a:xfrm>
            <a:off x="8508200" y="2914475"/>
            <a:ext cx="2858400" cy="3083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sv-SE" sz="1700">
                <a:solidFill>
                  <a:schemeClr val="dk1"/>
                </a:solidFill>
              </a:rPr>
              <a:t>Rättvisa</a:t>
            </a:r>
            <a:endParaRPr b="1" sz="1700">
              <a:solidFill>
                <a:schemeClr val="dk1"/>
              </a:solidFill>
            </a:endParaRPr>
          </a:p>
          <a:p>
            <a:pPr indent="0" lvl="0" marL="0" rtl="0" algn="l">
              <a:lnSpc>
                <a:spcPct val="115000"/>
              </a:lnSpc>
              <a:spcBef>
                <a:spcPts val="800"/>
              </a:spcBef>
              <a:spcAft>
                <a:spcPts val="0"/>
              </a:spcAft>
              <a:buNone/>
            </a:pPr>
            <a:r>
              <a:rPr lang="sv-SE" sz="1200">
                <a:solidFill>
                  <a:schemeClr val="dk1"/>
                </a:solidFill>
              </a:rPr>
              <a:t>Vi är en förening som står för </a:t>
            </a:r>
            <a:r>
              <a:rPr b="1" lang="sv-SE" sz="1200">
                <a:solidFill>
                  <a:schemeClr val="dk1"/>
                </a:solidFill>
              </a:rPr>
              <a:t>rättvisa.</a:t>
            </a:r>
            <a:r>
              <a:rPr lang="sv-SE" sz="1200">
                <a:solidFill>
                  <a:schemeClr val="dk1"/>
                </a:solidFill>
              </a:rPr>
              <a:t> Där vi strävar efter att välkomna alla att idrotta, oavsett ambitionsnivå. </a:t>
            </a:r>
            <a:endParaRPr sz="1200">
              <a:solidFill>
                <a:schemeClr val="dk1"/>
              </a:solidFill>
            </a:endParaRPr>
          </a:p>
          <a:p>
            <a:pPr indent="0" lvl="0" marL="0" rtl="0" algn="l">
              <a:lnSpc>
                <a:spcPct val="115000"/>
              </a:lnSpc>
              <a:spcBef>
                <a:spcPts val="800"/>
              </a:spcBef>
              <a:spcAft>
                <a:spcPts val="0"/>
              </a:spcAft>
              <a:buNone/>
            </a:pPr>
            <a:r>
              <a:rPr lang="sv-SE" sz="1200">
                <a:solidFill>
                  <a:schemeClr val="dk1"/>
                </a:solidFill>
              </a:rPr>
              <a:t>Vi vill också främja delaktighet genom att lyssna på våra barn och ungdomars röster. Sist, men inte minst, är vi en ideell förening där varje medlems engagemang är viktig.</a:t>
            </a:r>
            <a:br>
              <a:rPr lang="sv-SE" sz="1200">
                <a:solidFill>
                  <a:schemeClr val="dk1"/>
                </a:solidFill>
              </a:rPr>
            </a:br>
            <a:endParaRPr i="1" sz="1200">
              <a:solidFill>
                <a:schemeClr val="dk1"/>
              </a:solidFill>
            </a:endParaRPr>
          </a:p>
          <a:p>
            <a:pPr indent="0" lvl="0" marL="0" marR="0" rtl="0" algn="l">
              <a:lnSpc>
                <a:spcPct val="115000"/>
              </a:lnSpc>
              <a:spcBef>
                <a:spcPts val="80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39eeba7590_0_25"/>
          <p:cNvSpPr txBox="1"/>
          <p:nvPr/>
        </p:nvSpPr>
        <p:spPr>
          <a:xfrm>
            <a:off x="625000" y="1451550"/>
            <a:ext cx="112161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lang="sv-SE" sz="3600">
                <a:solidFill>
                  <a:schemeClr val="dk1"/>
                </a:solidFill>
                <a:latin typeface="Avenir"/>
                <a:ea typeface="Avenir"/>
                <a:cs typeface="Avenir"/>
                <a:sym typeface="Avenir"/>
              </a:rPr>
              <a:t>Medlemskap</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sv-SE">
                <a:solidFill>
                  <a:schemeClr val="dk1"/>
                </a:solidFill>
              </a:rPr>
              <a:t>Träningsavgifter 2025</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sv-SE">
                <a:solidFill>
                  <a:schemeClr val="dk1"/>
                </a:solidFill>
              </a:rPr>
              <a:t>Familjemedlemskap:</a:t>
            </a:r>
            <a:r>
              <a:rPr lang="sv-SE">
                <a:solidFill>
                  <a:schemeClr val="dk1"/>
                </a:solidFill>
              </a:rPr>
              <a:t> 			650 kr/år</a:t>
            </a:r>
            <a:br>
              <a:rPr lang="sv-SE">
                <a:solidFill>
                  <a:schemeClr val="dk1"/>
                </a:solidFill>
              </a:rPr>
            </a:br>
            <a:r>
              <a:rPr lang="sv-SE">
                <a:solidFill>
                  <a:schemeClr val="dk1"/>
                </a:solidFill>
              </a:rPr>
              <a:t>Träningsavgift fotboll ungdom: 	660 kr </a:t>
            </a:r>
            <a:r>
              <a:rPr lang="sv-SE" sz="1200">
                <a:solidFill>
                  <a:schemeClr val="dk1"/>
                </a:solidFill>
                <a:highlight>
                  <a:srgbClr val="FFFFFF"/>
                </a:highlight>
              </a:rPr>
              <a:t>(från det året barnet fyller 7 år)</a:t>
            </a:r>
            <a:br>
              <a:rPr lang="sv-SE" sz="3600">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
        <p:nvSpPr>
          <p:cNvPr id="120" name="Google Shape;120;g339eeba7590_0_25"/>
          <p:cNvSpPr txBox="1"/>
          <p:nvPr/>
        </p:nvSpPr>
        <p:spPr>
          <a:xfrm>
            <a:off x="625000" y="3558750"/>
            <a:ext cx="5301600" cy="270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lang="sv-SE" sz="3600">
                <a:solidFill>
                  <a:schemeClr val="dk1"/>
                </a:solidFill>
                <a:latin typeface="Avenir"/>
                <a:ea typeface="Avenir"/>
                <a:cs typeface="Avenir"/>
                <a:sym typeface="Avenir"/>
              </a:rPr>
              <a:t>Laget.se</a:t>
            </a:r>
            <a:endParaRPr sz="3600">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6000"/>
              <a:buFont typeface="Arial"/>
              <a:buNone/>
            </a:pPr>
            <a:br>
              <a:rPr lang="sv-SE">
                <a:solidFill>
                  <a:schemeClr val="dk1"/>
                </a:solidFill>
              </a:rPr>
            </a:br>
            <a:r>
              <a:rPr lang="sv-SE">
                <a:solidFill>
                  <a:schemeClr val="dk1"/>
                </a:solidFill>
              </a:rPr>
              <a:t>I laget.se (webb + app) kommer alla träningar och matcher finnas för samtliga lag i Gransholms IF. Här kallar ledarna till träning och det är viktigt att du svarar med ditt barns närvaro så ledarna kan planera träning, men också då det används när föreningen söker lokalt aktivitetsstöd. </a:t>
            </a:r>
            <a:endParaRPr>
              <a:solidFill>
                <a:schemeClr val="dk1"/>
              </a:solidFill>
            </a:endParaRPr>
          </a:p>
          <a:p>
            <a:pPr indent="0" lvl="0" marL="0" marR="0" rtl="0" algn="l">
              <a:lnSpc>
                <a:spcPct val="115000"/>
              </a:lnSpc>
              <a:spcBef>
                <a:spcPts val="0"/>
              </a:spcBef>
              <a:spcAft>
                <a:spcPts val="0"/>
              </a:spcAft>
              <a:buClr>
                <a:srgbClr val="000000"/>
              </a:buClr>
              <a:buSzPts val="6000"/>
              <a:buFont typeface="Arial"/>
              <a:buNone/>
            </a:pPr>
            <a:r>
              <a:t/>
            </a:r>
            <a:endParaRPr>
              <a:solidFill>
                <a:schemeClr val="dk1"/>
              </a:solidFill>
            </a:endParaRPr>
          </a:p>
          <a:p>
            <a:pPr indent="0" lvl="0" marL="0" marR="0" rtl="0" algn="l">
              <a:lnSpc>
                <a:spcPct val="115000"/>
              </a:lnSpc>
              <a:spcBef>
                <a:spcPts val="0"/>
              </a:spcBef>
              <a:spcAft>
                <a:spcPts val="0"/>
              </a:spcAft>
              <a:buClr>
                <a:srgbClr val="000000"/>
              </a:buClr>
              <a:buSzPts val="6000"/>
              <a:buFont typeface="Arial"/>
              <a:buNone/>
            </a:pPr>
            <a:r>
              <a:rPr lang="sv-SE">
                <a:solidFill>
                  <a:schemeClr val="dk1"/>
                </a:solidFill>
              </a:rPr>
              <a:t>I appen hittar du också ditt medlemskort som ger dig gratis inträde till A-lagets fotbollsmatcher säsong 2025. </a:t>
            </a:r>
            <a:br>
              <a:rPr lang="sv-SE" sz="3600">
                <a:solidFill>
                  <a:schemeClr val="dk1"/>
                </a:solidFill>
              </a:rPr>
            </a:br>
            <a:endParaRPr i="0" sz="1400" u="none" cap="none" strike="noStrike">
              <a:solidFill>
                <a:srgbClr val="000000"/>
              </a:solidFill>
            </a:endParaRPr>
          </a:p>
        </p:txBody>
      </p:sp>
      <p:sp>
        <p:nvSpPr>
          <p:cNvPr id="121" name="Google Shape;121;g339eeba7590_0_25"/>
          <p:cNvSpPr/>
          <p:nvPr/>
        </p:nvSpPr>
        <p:spPr>
          <a:xfrm>
            <a:off x="6420275" y="3412650"/>
            <a:ext cx="5631300" cy="2703900"/>
          </a:xfrm>
          <a:prstGeom prst="roundRect">
            <a:avLst>
              <a:gd fmla="val 6266" name="adj"/>
            </a:avLst>
          </a:prstGeom>
          <a:gradFill>
            <a:gsLst>
              <a:gs pos="0">
                <a:srgbClr val="FFF6F6"/>
              </a:gs>
              <a:gs pos="100000">
                <a:srgbClr val="F4CCCC"/>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22" name="Google Shape;122;g339eeba7590_0_25"/>
          <p:cNvPicPr preferRelativeResize="0"/>
          <p:nvPr/>
        </p:nvPicPr>
        <p:blipFill>
          <a:blip r:embed="rId3">
            <a:alphaModFix/>
          </a:blip>
          <a:stretch>
            <a:fillRect/>
          </a:stretch>
        </p:blipFill>
        <p:spPr>
          <a:xfrm>
            <a:off x="6131200" y="3633650"/>
            <a:ext cx="5709900" cy="2640900"/>
          </a:xfrm>
          <a:prstGeom prst="roundRect">
            <a:avLst>
              <a:gd fmla="val 6551" name="adj"/>
            </a:avLst>
          </a:prstGeom>
          <a:noFill/>
          <a:ln>
            <a:noFill/>
          </a:ln>
        </p:spPr>
      </p:pic>
      <p:pic>
        <p:nvPicPr>
          <p:cNvPr id="123" name="Google Shape;123;g339eeba7590_0_25"/>
          <p:cNvPicPr preferRelativeResize="0"/>
          <p:nvPr/>
        </p:nvPicPr>
        <p:blipFill>
          <a:blip r:embed="rId4">
            <a:alphaModFix/>
          </a:blip>
          <a:stretch>
            <a:fillRect/>
          </a:stretch>
        </p:blipFill>
        <p:spPr>
          <a:xfrm>
            <a:off x="6420275" y="4119425"/>
            <a:ext cx="2393850" cy="602550"/>
          </a:xfrm>
          <a:prstGeom prst="rect">
            <a:avLst/>
          </a:prstGeom>
          <a:noFill/>
          <a:ln>
            <a:noFill/>
          </a:ln>
        </p:spPr>
      </p:pic>
      <p:sp>
        <p:nvSpPr>
          <p:cNvPr id="124" name="Google Shape;124;g339eeba7590_0_25"/>
          <p:cNvSpPr txBox="1"/>
          <p:nvPr/>
        </p:nvSpPr>
        <p:spPr>
          <a:xfrm>
            <a:off x="6381850" y="4257475"/>
            <a:ext cx="23940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solidFill>
                  <a:schemeClr val="lt1"/>
                </a:solidFill>
              </a:rPr>
              <a:t>Förnamn Efternamn</a:t>
            </a:r>
            <a:br>
              <a:rPr lang="sv-SE">
                <a:solidFill>
                  <a:schemeClr val="lt1"/>
                </a:solidFill>
              </a:rPr>
            </a:br>
            <a:r>
              <a:rPr lang="sv-SE">
                <a:solidFill>
                  <a:schemeClr val="lt1"/>
                </a:solidFill>
              </a:rPr>
              <a:t>Medlem till xxx-xx-xx</a:t>
            </a:r>
            <a:endParaRPr>
              <a:solidFill>
                <a:schemeClr val="lt1"/>
              </a:solidFill>
            </a:endParaRPr>
          </a:p>
        </p:txBody>
      </p:sp>
      <p:pic>
        <p:nvPicPr>
          <p:cNvPr id="125" name="Google Shape;125;g339eeba7590_0_25"/>
          <p:cNvPicPr preferRelativeResize="0"/>
          <p:nvPr/>
        </p:nvPicPr>
        <p:blipFill rotWithShape="1">
          <a:blip r:embed="rId5">
            <a:alphaModFix/>
          </a:blip>
          <a:srcRect b="2326" l="5683" r="6873" t="3083"/>
          <a:stretch/>
        </p:blipFill>
        <p:spPr>
          <a:xfrm>
            <a:off x="2610650" y="3858025"/>
            <a:ext cx="526200" cy="535500"/>
          </a:xfrm>
          <a:prstGeom prst="roundRect">
            <a:avLst>
              <a:gd fmla="val 960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39eeba7590_0_77"/>
          <p:cNvSpPr txBox="1"/>
          <p:nvPr/>
        </p:nvSpPr>
        <p:spPr>
          <a:xfrm>
            <a:off x="625000" y="1451550"/>
            <a:ext cx="11216100" cy="337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lang="sv-SE" sz="3600">
                <a:solidFill>
                  <a:schemeClr val="dk1"/>
                </a:solidFill>
                <a:latin typeface="Avenir"/>
                <a:ea typeface="Avenir"/>
                <a:cs typeface="Avenir"/>
                <a:sym typeface="Avenir"/>
              </a:rPr>
              <a:t>Träningsschema</a:t>
            </a:r>
            <a:endParaRPr sz="3600">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6000"/>
              <a:buFont typeface="Arial"/>
              <a:buNone/>
            </a:pPr>
            <a:br>
              <a:rPr lang="sv-SE">
                <a:solidFill>
                  <a:schemeClr val="dk1"/>
                </a:solidFill>
                <a:latin typeface="Avenir"/>
                <a:ea typeface="Avenir"/>
                <a:cs typeface="Avenir"/>
                <a:sym typeface="Avenir"/>
              </a:rPr>
            </a:br>
            <a:r>
              <a:rPr lang="sv-SE">
                <a:solidFill>
                  <a:schemeClr val="dk1"/>
                </a:solidFill>
                <a:latin typeface="Avenir"/>
                <a:ea typeface="Avenir"/>
                <a:cs typeface="Avenir"/>
                <a:sym typeface="Avenir"/>
              </a:rPr>
              <a:t>	</a:t>
            </a:r>
            <a:r>
              <a:rPr lang="sv-SE">
                <a:solidFill>
                  <a:schemeClr val="dk1"/>
                </a:solidFill>
              </a:rPr>
              <a:t>Dag </a:t>
            </a:r>
            <a:r>
              <a:rPr lang="sv-SE" sz="1050">
                <a:solidFill>
                  <a:srgbClr val="474747"/>
                </a:solidFill>
                <a:highlight>
                  <a:srgbClr val="FFFFFF"/>
                </a:highlight>
              </a:rPr>
              <a:t>| </a:t>
            </a:r>
            <a:r>
              <a:rPr lang="sv-SE">
                <a:solidFill>
                  <a:schemeClr val="dk1"/>
                </a:solidFill>
              </a:rPr>
              <a:t>Klockslag </a:t>
            </a:r>
            <a:r>
              <a:rPr lang="sv-SE" sz="1050">
                <a:solidFill>
                  <a:srgbClr val="474747"/>
                </a:solidFill>
                <a:highlight>
                  <a:srgbClr val="FFFFFF"/>
                </a:highlight>
              </a:rPr>
              <a:t>| </a:t>
            </a:r>
            <a:r>
              <a:rPr lang="sv-SE">
                <a:solidFill>
                  <a:schemeClr val="dk1"/>
                </a:solidFill>
              </a:rPr>
              <a:t>Plan</a:t>
            </a:r>
            <a:br>
              <a:rPr lang="sv-SE">
                <a:solidFill>
                  <a:schemeClr val="dk1"/>
                </a:solidFill>
              </a:rPr>
            </a:br>
            <a:br>
              <a:rPr lang="sv-SE">
                <a:solidFill>
                  <a:schemeClr val="dk1"/>
                </a:solidFill>
              </a:rPr>
            </a:br>
            <a:r>
              <a:rPr lang="sv-SE">
                <a:solidFill>
                  <a:schemeClr val="dk1"/>
                </a:solidFill>
              </a:rPr>
              <a:t>	Säsongen börjar DATUM och slutar ca DATUM</a:t>
            </a:r>
            <a:br>
              <a:rPr lang="sv-SE">
                <a:solidFill>
                  <a:schemeClr val="dk1"/>
                </a:solidFill>
              </a:rPr>
            </a:br>
            <a:br>
              <a:rPr lang="sv-SE">
                <a:solidFill>
                  <a:schemeClr val="dk1"/>
                </a:solidFill>
              </a:rPr>
            </a:br>
            <a:r>
              <a:rPr lang="sv-SE">
                <a:solidFill>
                  <a:schemeClr val="dk1"/>
                </a:solidFill>
              </a:rPr>
              <a:t>	I år spelar vi 3 mot 3, 5 mot 5 eller 7 mot 7 - kort förklaring vad det innebär</a:t>
            </a:r>
            <a:br>
              <a:rPr lang="sv-SE">
                <a:solidFill>
                  <a:schemeClr val="dk1"/>
                </a:solidFill>
              </a:rPr>
            </a:br>
            <a:endParaRPr>
              <a:solidFill>
                <a:schemeClr val="dk1"/>
              </a:solidFill>
            </a:endParaRPr>
          </a:p>
          <a:p>
            <a:pPr indent="0" lvl="0" marL="0" marR="0" rtl="0" algn="l">
              <a:lnSpc>
                <a:spcPct val="100000"/>
              </a:lnSpc>
              <a:spcBef>
                <a:spcPts val="0"/>
              </a:spcBef>
              <a:spcAft>
                <a:spcPts val="0"/>
              </a:spcAft>
              <a:buClr>
                <a:srgbClr val="000000"/>
              </a:buClr>
              <a:buSzPts val="6000"/>
              <a:buFont typeface="Arial"/>
              <a:buNone/>
            </a:pPr>
            <a:r>
              <a:t/>
            </a:r>
            <a:endParaRPr>
              <a:solidFill>
                <a:schemeClr val="dk1"/>
              </a:solidFill>
            </a:endParaRPr>
          </a:p>
          <a:p>
            <a:pPr indent="0" lvl="0" marL="0" rtl="0" algn="l">
              <a:spcBef>
                <a:spcPts val="0"/>
              </a:spcBef>
              <a:spcAft>
                <a:spcPts val="0"/>
              </a:spcAft>
              <a:buClr>
                <a:schemeClr val="dk1"/>
              </a:buClr>
              <a:buSzPts val="6000"/>
              <a:buFont typeface="Arial"/>
              <a:buNone/>
            </a:pPr>
            <a:r>
              <a:rPr lang="sv-SE" sz="3600">
                <a:solidFill>
                  <a:schemeClr val="dk1"/>
                </a:solidFill>
                <a:latin typeface="Avenir"/>
                <a:ea typeface="Avenir"/>
                <a:cs typeface="Avenir"/>
                <a:sym typeface="Avenir"/>
              </a:rPr>
              <a:t>Ledare i år</a:t>
            </a:r>
            <a:endParaRPr>
              <a:solidFill>
                <a:schemeClr val="dk1"/>
              </a:solidFill>
            </a:endParaRPr>
          </a:p>
          <a:p>
            <a:pPr indent="0" lvl="0" marL="0" marR="0" rtl="0" algn="l">
              <a:lnSpc>
                <a:spcPct val="100000"/>
              </a:lnSpc>
              <a:spcBef>
                <a:spcPts val="0"/>
              </a:spcBef>
              <a:spcAft>
                <a:spcPts val="0"/>
              </a:spcAft>
              <a:buClr>
                <a:srgbClr val="000000"/>
              </a:buClr>
              <a:buSzPts val="60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60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6000"/>
              <a:buFont typeface="Arial"/>
              <a:buNone/>
            </a:pPr>
            <a:br>
              <a:rPr lang="sv-SE" sz="3600">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pic>
        <p:nvPicPr>
          <p:cNvPr id="131" name="Google Shape;131;g339eeba7590_0_77"/>
          <p:cNvPicPr preferRelativeResize="0"/>
          <p:nvPr/>
        </p:nvPicPr>
        <p:blipFill rotWithShape="1">
          <a:blip r:embed="rId3">
            <a:alphaModFix/>
          </a:blip>
          <a:srcRect b="12884" l="0" r="0" t="0"/>
          <a:stretch/>
        </p:blipFill>
        <p:spPr>
          <a:xfrm>
            <a:off x="10597300" y="318700"/>
            <a:ext cx="1098000" cy="1078800"/>
          </a:xfrm>
          <a:prstGeom prst="ellipse">
            <a:avLst/>
          </a:prstGeom>
          <a:noFill/>
          <a:ln>
            <a:noFill/>
          </a:ln>
        </p:spPr>
      </p:pic>
      <p:sp>
        <p:nvSpPr>
          <p:cNvPr id="132" name="Google Shape;132;g339eeba7590_0_77"/>
          <p:cNvSpPr/>
          <p:nvPr/>
        </p:nvSpPr>
        <p:spPr>
          <a:xfrm>
            <a:off x="710825" y="2423175"/>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3" name="Google Shape;133;g339eeba7590_0_77"/>
          <p:cNvSpPr/>
          <p:nvPr/>
        </p:nvSpPr>
        <p:spPr>
          <a:xfrm>
            <a:off x="710825" y="2855550"/>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4" name="Google Shape;134;g339eeba7590_0_77"/>
          <p:cNvSpPr/>
          <p:nvPr/>
        </p:nvSpPr>
        <p:spPr>
          <a:xfrm>
            <a:off x="710825" y="3287925"/>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5" name="Google Shape;135;g339eeba7590_0_77"/>
          <p:cNvSpPr txBox="1"/>
          <p:nvPr/>
        </p:nvSpPr>
        <p:spPr>
          <a:xfrm>
            <a:off x="2081300" y="46569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solidFill>
                  <a:schemeClr val="dk1"/>
                </a:solidFill>
              </a:rPr>
              <a:t>Namn, mejl och telefon</a:t>
            </a:r>
            <a:endParaRPr>
              <a:solidFill>
                <a:schemeClr val="dk1"/>
              </a:solidFill>
            </a:endParaRPr>
          </a:p>
        </p:txBody>
      </p:sp>
      <p:sp>
        <p:nvSpPr>
          <p:cNvPr id="136" name="Google Shape;136;g339eeba7590_0_77"/>
          <p:cNvSpPr txBox="1"/>
          <p:nvPr/>
        </p:nvSpPr>
        <p:spPr>
          <a:xfrm>
            <a:off x="5374375" y="46727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solidFill>
                  <a:schemeClr val="dk1"/>
                </a:solidFill>
              </a:rPr>
              <a:t>Namn, mejl och telefon</a:t>
            </a:r>
            <a:endParaRPr>
              <a:solidFill>
                <a:schemeClr val="dk1"/>
              </a:solidFill>
            </a:endParaRPr>
          </a:p>
        </p:txBody>
      </p:sp>
      <p:pic>
        <p:nvPicPr>
          <p:cNvPr id="137" name="Google Shape;137;g339eeba7590_0_77"/>
          <p:cNvPicPr preferRelativeResize="0"/>
          <p:nvPr/>
        </p:nvPicPr>
        <p:blipFill rotWithShape="1">
          <a:blip r:embed="rId4">
            <a:alphaModFix/>
          </a:blip>
          <a:srcRect b="5002" l="12776" r="12679" t="4212"/>
          <a:stretch/>
        </p:blipFill>
        <p:spPr>
          <a:xfrm>
            <a:off x="710825" y="4672725"/>
            <a:ext cx="929400" cy="935700"/>
          </a:xfrm>
          <a:prstGeom prst="ellipse">
            <a:avLst/>
          </a:prstGeom>
          <a:noFill/>
          <a:ln>
            <a:noFill/>
          </a:ln>
        </p:spPr>
      </p:pic>
      <p:pic>
        <p:nvPicPr>
          <p:cNvPr id="138" name="Google Shape;138;g339eeba7590_0_77"/>
          <p:cNvPicPr preferRelativeResize="0"/>
          <p:nvPr/>
        </p:nvPicPr>
        <p:blipFill rotWithShape="1">
          <a:blip r:embed="rId4">
            <a:alphaModFix/>
          </a:blip>
          <a:srcRect b="5002" l="12776" r="12679" t="4212"/>
          <a:stretch/>
        </p:blipFill>
        <p:spPr>
          <a:xfrm>
            <a:off x="4444975" y="4672725"/>
            <a:ext cx="929400" cy="9357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39eeba7590_0_7"/>
          <p:cNvSpPr txBox="1"/>
          <p:nvPr/>
        </p:nvSpPr>
        <p:spPr>
          <a:xfrm>
            <a:off x="625000" y="1451550"/>
            <a:ext cx="112161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lang="sv-SE" sz="3600">
                <a:solidFill>
                  <a:schemeClr val="dk1"/>
                </a:solidFill>
                <a:latin typeface="Avenir"/>
                <a:ea typeface="Avenir"/>
                <a:cs typeface="Avenir"/>
                <a:sym typeface="Avenir"/>
              </a:rPr>
              <a:t>Viktiga datum</a:t>
            </a:r>
            <a:endParaRPr sz="3600">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6000"/>
              <a:buFont typeface="Arial"/>
              <a:buNone/>
            </a:pPr>
            <a:br>
              <a:rPr lang="sv-SE">
                <a:solidFill>
                  <a:schemeClr val="dk1"/>
                </a:solidFill>
                <a:latin typeface="Avenir"/>
                <a:ea typeface="Avenir"/>
                <a:cs typeface="Avenir"/>
                <a:sym typeface="Avenir"/>
              </a:rPr>
            </a:br>
            <a:r>
              <a:rPr lang="sv-SE">
                <a:solidFill>
                  <a:schemeClr val="dk1"/>
                </a:solidFill>
                <a:latin typeface="Avenir"/>
                <a:ea typeface="Avenir"/>
                <a:cs typeface="Avenir"/>
                <a:sym typeface="Avenir"/>
              </a:rPr>
              <a:t>	</a:t>
            </a:r>
            <a:r>
              <a:rPr lang="sv-SE">
                <a:solidFill>
                  <a:schemeClr val="dk1"/>
                </a:solidFill>
              </a:rPr>
              <a:t>Fixardag 6/4 samt i oktober</a:t>
            </a:r>
            <a:br>
              <a:rPr lang="sv-SE">
                <a:solidFill>
                  <a:schemeClr val="dk1"/>
                </a:solidFill>
              </a:rPr>
            </a:br>
            <a:endParaRPr>
              <a:solidFill>
                <a:schemeClr val="dk1"/>
              </a:solidFill>
            </a:endParaRPr>
          </a:p>
          <a:p>
            <a:pPr indent="457200" lvl="0" marL="0" marR="0" rtl="0" algn="l">
              <a:lnSpc>
                <a:spcPct val="115000"/>
              </a:lnSpc>
              <a:spcBef>
                <a:spcPts val="0"/>
              </a:spcBef>
              <a:spcAft>
                <a:spcPts val="0"/>
              </a:spcAft>
              <a:buClr>
                <a:srgbClr val="000000"/>
              </a:buClr>
              <a:buSzPts val="6000"/>
              <a:buFont typeface="Arial"/>
              <a:buNone/>
            </a:pPr>
            <a:r>
              <a:rPr lang="sv-SE">
                <a:solidFill>
                  <a:schemeClr val="dk1"/>
                </a:solidFill>
              </a:rPr>
              <a:t>Fotbo	llens dag 13 september</a:t>
            </a:r>
            <a:br>
              <a:rPr lang="sv-SE">
                <a:solidFill>
                  <a:schemeClr val="dk1"/>
                </a:solidFill>
              </a:rPr>
            </a:br>
            <a:endParaRPr>
              <a:solidFill>
                <a:schemeClr val="dk1"/>
              </a:solidFill>
            </a:endParaRPr>
          </a:p>
          <a:p>
            <a:pPr indent="457200" lvl="0" marL="0" marR="0" rtl="0" algn="l">
              <a:lnSpc>
                <a:spcPct val="115000"/>
              </a:lnSpc>
              <a:spcBef>
                <a:spcPts val="0"/>
              </a:spcBef>
              <a:spcAft>
                <a:spcPts val="0"/>
              </a:spcAft>
              <a:buClr>
                <a:srgbClr val="000000"/>
              </a:buClr>
              <a:buSzPts val="6000"/>
              <a:buFont typeface="Arial"/>
              <a:buNone/>
            </a:pPr>
            <a:r>
              <a:rPr lang="sv-SE">
                <a:solidFill>
                  <a:schemeClr val="dk1"/>
                </a:solidFill>
              </a:rPr>
              <a:t>Cuper/Poolspel (lägg till)</a:t>
            </a:r>
            <a:endParaRPr>
              <a:solidFill>
                <a:schemeClr val="dk1"/>
              </a:solidFill>
            </a:endParaRPr>
          </a:p>
          <a:p>
            <a:pPr indent="457200" lvl="0" marL="0" marR="0" rtl="0" algn="l">
              <a:lnSpc>
                <a:spcPct val="115000"/>
              </a:lnSpc>
              <a:spcBef>
                <a:spcPts val="0"/>
              </a:spcBef>
              <a:spcAft>
                <a:spcPts val="0"/>
              </a:spcAft>
              <a:buClr>
                <a:srgbClr val="000000"/>
              </a:buClr>
              <a:buSzPts val="6000"/>
              <a:buFont typeface="Arial"/>
              <a:buNone/>
            </a:pPr>
            <a:r>
              <a:t/>
            </a:r>
            <a:endParaRPr>
              <a:solidFill>
                <a:schemeClr val="dk1"/>
              </a:solidFill>
            </a:endParaRPr>
          </a:p>
          <a:p>
            <a:pPr indent="457200" lvl="0" marL="0" marR="0" rtl="0" algn="l">
              <a:lnSpc>
                <a:spcPct val="115000"/>
              </a:lnSpc>
              <a:spcBef>
                <a:spcPts val="0"/>
              </a:spcBef>
              <a:spcAft>
                <a:spcPts val="0"/>
              </a:spcAft>
              <a:buClr>
                <a:srgbClr val="000000"/>
              </a:buClr>
              <a:buSzPts val="6000"/>
              <a:buFont typeface="Arial"/>
              <a:buNone/>
            </a:pPr>
            <a:r>
              <a:rPr lang="sv-SE">
                <a:solidFill>
                  <a:schemeClr val="dk1"/>
                </a:solidFill>
              </a:rPr>
              <a:t>Städveckor, se följande schema</a:t>
            </a:r>
            <a:endParaRPr>
              <a:solidFill>
                <a:schemeClr val="dk1"/>
              </a:solidFill>
            </a:endParaRPr>
          </a:p>
          <a:p>
            <a:pPr indent="457200" lvl="0" marL="0" marR="0" rtl="0" algn="l">
              <a:lnSpc>
                <a:spcPct val="115000"/>
              </a:lnSpc>
              <a:spcBef>
                <a:spcPts val="0"/>
              </a:spcBef>
              <a:spcAft>
                <a:spcPts val="0"/>
              </a:spcAft>
              <a:buClr>
                <a:srgbClr val="000000"/>
              </a:buClr>
              <a:buSzPts val="6000"/>
              <a:buFont typeface="Arial"/>
              <a:buNone/>
            </a:pPr>
            <a:r>
              <a:t/>
            </a:r>
            <a:endParaRPr>
              <a:solidFill>
                <a:schemeClr val="dk1"/>
              </a:solidFill>
            </a:endParaRPr>
          </a:p>
          <a:p>
            <a:pPr indent="457200" lvl="0" marL="0" marR="0" rtl="0" algn="l">
              <a:lnSpc>
                <a:spcPct val="115000"/>
              </a:lnSpc>
              <a:spcBef>
                <a:spcPts val="0"/>
              </a:spcBef>
              <a:spcAft>
                <a:spcPts val="0"/>
              </a:spcAft>
              <a:buClr>
                <a:srgbClr val="000000"/>
              </a:buClr>
              <a:buSzPts val="6000"/>
              <a:buFont typeface="Arial"/>
              <a:buNone/>
            </a:pPr>
            <a:r>
              <a:rPr lang="sv-SE">
                <a:solidFill>
                  <a:schemeClr val="dk1"/>
                </a:solidFill>
              </a:rPr>
              <a:t>Gemensam avslutning: </a:t>
            </a:r>
            <a:br>
              <a:rPr lang="sv-SE">
                <a:solidFill>
                  <a:schemeClr val="dk1"/>
                </a:solidFill>
              </a:rPr>
            </a:br>
            <a:r>
              <a:rPr lang="sv-SE">
                <a:solidFill>
                  <a:schemeClr val="dk1"/>
                </a:solidFill>
              </a:rPr>
              <a:t>	</a:t>
            </a:r>
            <a:r>
              <a:rPr i="1" lang="sv-SE">
                <a:solidFill>
                  <a:schemeClr val="dk1"/>
                </a:solidFill>
              </a:rPr>
              <a:t>prel </a:t>
            </a:r>
            <a:r>
              <a:rPr lang="sv-SE">
                <a:solidFill>
                  <a:schemeClr val="dk1"/>
                </a:solidFill>
              </a:rPr>
              <a:t>27/9 där vi gemensamt kollar A-lagets sista hemmamatch. </a:t>
            </a:r>
            <a:endParaRPr>
              <a:solidFill>
                <a:schemeClr val="dk1"/>
              </a:solidFill>
            </a:endParaRPr>
          </a:p>
          <a:p>
            <a:pPr indent="457200" lvl="0" marL="0" marR="0" rtl="0" algn="l">
              <a:lnSpc>
                <a:spcPct val="100000"/>
              </a:lnSpc>
              <a:spcBef>
                <a:spcPts val="0"/>
              </a:spcBef>
              <a:spcAft>
                <a:spcPts val="0"/>
              </a:spcAft>
              <a:buClr>
                <a:srgbClr val="000000"/>
              </a:buClr>
              <a:buSzPts val="6000"/>
              <a:buFont typeface="Arial"/>
              <a:buNone/>
            </a:pPr>
            <a:br>
              <a:rPr lang="sv-SE" sz="3600">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
        <p:nvSpPr>
          <p:cNvPr id="144" name="Google Shape;144;g339eeba7590_0_7"/>
          <p:cNvSpPr/>
          <p:nvPr/>
        </p:nvSpPr>
        <p:spPr>
          <a:xfrm>
            <a:off x="710825" y="2423175"/>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5" name="Google Shape;145;g339eeba7590_0_7"/>
          <p:cNvSpPr/>
          <p:nvPr/>
        </p:nvSpPr>
        <p:spPr>
          <a:xfrm>
            <a:off x="710825" y="2977463"/>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6" name="Google Shape;146;g339eeba7590_0_7"/>
          <p:cNvSpPr/>
          <p:nvPr/>
        </p:nvSpPr>
        <p:spPr>
          <a:xfrm>
            <a:off x="710825" y="3470800"/>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7" name="Google Shape;147;g339eeba7590_0_7"/>
          <p:cNvSpPr/>
          <p:nvPr/>
        </p:nvSpPr>
        <p:spPr>
          <a:xfrm>
            <a:off x="710825" y="3994738"/>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8" name="Google Shape;148;g339eeba7590_0_7"/>
          <p:cNvSpPr/>
          <p:nvPr/>
        </p:nvSpPr>
        <p:spPr>
          <a:xfrm>
            <a:off x="6339675" y="1978950"/>
            <a:ext cx="5316000" cy="4335900"/>
          </a:xfrm>
          <a:prstGeom prst="round2DiagRect">
            <a:avLst>
              <a:gd fmla="val 0" name="adj1"/>
              <a:gd fmla="val 8358" name="adj2"/>
            </a:avLst>
          </a:prstGeom>
          <a:gradFill>
            <a:gsLst>
              <a:gs pos="0">
                <a:srgbClr val="F8F5FF"/>
              </a:gs>
              <a:gs pos="100000">
                <a:srgbClr val="D9D2E9"/>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9" name="Google Shape;149;g339eeba7590_0_7"/>
          <p:cNvSpPr txBox="1"/>
          <p:nvPr/>
        </p:nvSpPr>
        <p:spPr>
          <a:xfrm>
            <a:off x="6683475" y="2409500"/>
            <a:ext cx="5244900" cy="4172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sv-SE" sz="1700">
                <a:solidFill>
                  <a:schemeClr val="dk1"/>
                </a:solidFill>
              </a:rPr>
              <a:t>Städschema Granvallen 2025 </a:t>
            </a:r>
            <a:endParaRPr b="1" sz="1700">
              <a:solidFill>
                <a:schemeClr val="dk1"/>
              </a:solidFill>
            </a:endParaRPr>
          </a:p>
          <a:p>
            <a:pPr indent="0" lvl="0" marL="0" rtl="0" algn="l">
              <a:lnSpc>
                <a:spcPct val="107916"/>
              </a:lnSpc>
              <a:spcBef>
                <a:spcPts val="800"/>
              </a:spcBef>
              <a:spcAft>
                <a:spcPts val="0"/>
              </a:spcAft>
              <a:buNone/>
            </a:pPr>
            <a:r>
              <a:rPr i="1" lang="sv-SE" sz="1200">
                <a:solidFill>
                  <a:schemeClr val="dk1"/>
                </a:solidFill>
              </a:rPr>
              <a:t>Alla lagen (från man året man fyller 8 år) ska hjälpas åt att städa </a:t>
            </a:r>
            <a:br>
              <a:rPr i="1" lang="sv-SE" sz="1200">
                <a:solidFill>
                  <a:schemeClr val="dk1"/>
                </a:solidFill>
              </a:rPr>
            </a:br>
            <a:r>
              <a:rPr i="1" lang="sv-SE" sz="1200">
                <a:solidFill>
                  <a:schemeClr val="dk1"/>
                </a:solidFill>
              </a:rPr>
              <a:t>våra omklädningsrum.</a:t>
            </a:r>
            <a:br>
              <a:rPr i="1" lang="sv-SE" sz="1200">
                <a:solidFill>
                  <a:schemeClr val="dk1"/>
                </a:solidFill>
              </a:rPr>
            </a:br>
            <a:r>
              <a:rPr i="1" lang="sv-SE" sz="1200">
                <a:solidFill>
                  <a:schemeClr val="dk1"/>
                </a:solidFill>
              </a:rPr>
              <a:t>Tips: Städa under tiden era barn har ett träningspass. </a:t>
            </a:r>
            <a:endParaRPr i="1" sz="1200">
              <a:solidFill>
                <a:schemeClr val="dk1"/>
              </a:solidFill>
            </a:endParaRPr>
          </a:p>
          <a:p>
            <a:pPr indent="0" lvl="0" marL="0" rtl="0" algn="l">
              <a:lnSpc>
                <a:spcPct val="107916"/>
              </a:lnSpc>
              <a:spcBef>
                <a:spcPts val="800"/>
              </a:spcBef>
              <a:spcAft>
                <a:spcPts val="0"/>
              </a:spcAft>
              <a:buNone/>
            </a:pPr>
            <a:r>
              <a:rPr lang="sv-SE" sz="1200">
                <a:solidFill>
                  <a:schemeClr val="dk1"/>
                </a:solidFill>
              </a:rPr>
              <a:t>								</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v.20		P17</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v.22		P14/15</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v.24		F15/16</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v.33		</a:t>
            </a:r>
            <a:r>
              <a:rPr lang="sv-SE" sz="1200">
                <a:solidFill>
                  <a:schemeClr val="dk1"/>
                </a:solidFill>
              </a:rPr>
              <a:t>P11/12/13</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v.35		F17 (/18)</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v.37		P18 (obs innan Fotbollens dag)</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v.39		F13/14</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 </a:t>
            </a:r>
            <a:endParaRPr sz="1200">
              <a:solidFill>
                <a:schemeClr val="dk1"/>
              </a:solidFill>
            </a:endParaRPr>
          </a:p>
          <a:p>
            <a:pPr indent="0" lvl="0" marL="0" rtl="0" algn="l">
              <a:lnSpc>
                <a:spcPct val="107916"/>
              </a:lnSpc>
              <a:spcBef>
                <a:spcPts val="800"/>
              </a:spcBef>
              <a:spcAft>
                <a:spcPts val="800"/>
              </a:spcAft>
              <a:buNone/>
            </a:pPr>
            <a:r>
              <a:t/>
            </a:r>
            <a:endParaRPr sz="1200">
              <a:solidFill>
                <a:schemeClr val="dk1"/>
              </a:solidFill>
            </a:endParaRPr>
          </a:p>
        </p:txBody>
      </p:sp>
      <p:sp>
        <p:nvSpPr>
          <p:cNvPr id="150" name="Google Shape;150;g339eeba7590_0_7"/>
          <p:cNvSpPr/>
          <p:nvPr/>
        </p:nvSpPr>
        <p:spPr>
          <a:xfrm>
            <a:off x="710825" y="4518700"/>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39eeba7590_0_19"/>
          <p:cNvSpPr txBox="1"/>
          <p:nvPr/>
        </p:nvSpPr>
        <p:spPr>
          <a:xfrm>
            <a:off x="625000" y="1451550"/>
            <a:ext cx="5379000" cy="3628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lang="sv-SE" sz="3600">
                <a:solidFill>
                  <a:schemeClr val="dk1"/>
                </a:solidFill>
                <a:latin typeface="Avenir"/>
                <a:ea typeface="Avenir"/>
                <a:cs typeface="Avenir"/>
                <a:sym typeface="Avenir"/>
              </a:rPr>
              <a:t>Bollkallar + A-laget</a:t>
            </a:r>
            <a:endParaRPr sz="3600">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6000"/>
              <a:buFont typeface="Arial"/>
              <a:buNone/>
            </a:pPr>
            <a:br>
              <a:rPr lang="sv-SE">
                <a:solidFill>
                  <a:schemeClr val="dk1"/>
                </a:solidFill>
                <a:latin typeface="Avenir"/>
                <a:ea typeface="Avenir"/>
                <a:cs typeface="Avenir"/>
                <a:sym typeface="Avenir"/>
              </a:rPr>
            </a:br>
            <a:r>
              <a:rPr lang="sv-SE">
                <a:solidFill>
                  <a:schemeClr val="dk1"/>
                </a:solidFill>
              </a:rPr>
              <a:t>Varje år kommer våra barn och ungdomslag från året man fyller</a:t>
            </a:r>
            <a:br>
              <a:rPr lang="sv-SE">
                <a:solidFill>
                  <a:schemeClr val="dk1"/>
                </a:solidFill>
              </a:rPr>
            </a:br>
            <a:r>
              <a:rPr lang="sv-SE">
                <a:solidFill>
                  <a:schemeClr val="dk1"/>
                </a:solidFill>
              </a:rPr>
              <a:t>8 år ansvara för att vara bollkallar till A-lagsmatcherna. Vid varje match behövs 6 bollkallar och 3 föräldrar. </a:t>
            </a:r>
            <a:br>
              <a:rPr lang="sv-SE">
                <a:solidFill>
                  <a:schemeClr val="dk1"/>
                </a:solidFill>
              </a:rPr>
            </a:br>
            <a:br>
              <a:rPr lang="sv-SE">
                <a:solidFill>
                  <a:schemeClr val="dk1"/>
                </a:solidFill>
              </a:rPr>
            </a:br>
            <a:r>
              <a:rPr lang="sv-SE">
                <a:solidFill>
                  <a:schemeClr val="dk1"/>
                </a:solidFill>
              </a:rPr>
              <a:t>Säsongen 2025 vill vi också att hela laget kommer med till en A-lagsmatch för att heja fram våra seniorer. Barn, men också våra medlemmar har gratis inträde under årets matcher. Du visar enkelt upp ditt medlemskort som finns i appen laget.se </a:t>
            </a:r>
            <a:br>
              <a:rPr lang="sv-SE" sz="3600">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
        <p:nvSpPr>
          <p:cNvPr id="156" name="Google Shape;156;g339eeba7590_0_19"/>
          <p:cNvSpPr/>
          <p:nvPr/>
        </p:nvSpPr>
        <p:spPr>
          <a:xfrm>
            <a:off x="6339675" y="1524975"/>
            <a:ext cx="5316000" cy="4789800"/>
          </a:xfrm>
          <a:prstGeom prst="round2DiagRect">
            <a:avLst>
              <a:gd fmla="val 0" name="adj1"/>
              <a:gd fmla="val 8358" name="adj2"/>
            </a:avLst>
          </a:prstGeom>
          <a:gradFill>
            <a:gsLst>
              <a:gs pos="0">
                <a:srgbClr val="FCFFFC"/>
              </a:gs>
              <a:gs pos="100000">
                <a:srgbClr val="E9F8ED"/>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7" name="Google Shape;157;g339eeba7590_0_19"/>
          <p:cNvSpPr txBox="1"/>
          <p:nvPr/>
        </p:nvSpPr>
        <p:spPr>
          <a:xfrm>
            <a:off x="6683475" y="1718900"/>
            <a:ext cx="5244900" cy="5078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sv-SE" sz="1700">
                <a:solidFill>
                  <a:schemeClr val="dk1"/>
                </a:solidFill>
              </a:rPr>
              <a:t>Spelschema A-laget </a:t>
            </a:r>
            <a:endParaRPr b="1" sz="1700">
              <a:solidFill>
                <a:schemeClr val="dk1"/>
              </a:solidFill>
            </a:endParaRPr>
          </a:p>
          <a:p>
            <a:pPr indent="0" lvl="0" marL="0" rtl="0" algn="l">
              <a:lnSpc>
                <a:spcPct val="107916"/>
              </a:lnSpc>
              <a:spcBef>
                <a:spcPts val="800"/>
              </a:spcBef>
              <a:spcAft>
                <a:spcPts val="0"/>
              </a:spcAft>
              <a:buNone/>
            </a:pPr>
            <a:r>
              <a:rPr i="1" lang="sv-SE" sz="1200">
                <a:solidFill>
                  <a:schemeClr val="dk1"/>
                </a:solidFill>
              </a:rPr>
              <a:t>Säsongens hemmamatcher</a:t>
            </a:r>
            <a:endParaRPr i="1" sz="1200">
              <a:solidFill>
                <a:schemeClr val="dk1"/>
              </a:solidFill>
            </a:endParaRPr>
          </a:p>
          <a:p>
            <a:pPr indent="0" lvl="0" marL="0" rtl="0" algn="l">
              <a:lnSpc>
                <a:spcPct val="107916"/>
              </a:lnSpc>
              <a:spcBef>
                <a:spcPts val="800"/>
              </a:spcBef>
              <a:spcAft>
                <a:spcPts val="0"/>
              </a:spcAft>
              <a:buNone/>
            </a:pPr>
            <a:br>
              <a:rPr lang="sv-SE" sz="1200">
                <a:solidFill>
                  <a:schemeClr val="dk1"/>
                </a:solidFill>
              </a:rPr>
            </a:br>
            <a:r>
              <a:rPr lang="sv-SE" sz="1200">
                <a:solidFill>
                  <a:schemeClr val="dk1"/>
                </a:solidFill>
              </a:rPr>
              <a:t>								</a:t>
            </a:r>
            <a:r>
              <a:rPr b="1" lang="sv-SE" sz="1200">
                <a:solidFill>
                  <a:schemeClr val="dk1"/>
                </a:solidFill>
              </a:rPr>
              <a:t>Bollkallar</a:t>
            </a:r>
            <a:br>
              <a:rPr lang="sv-SE" sz="1200">
                <a:solidFill>
                  <a:schemeClr val="dk1"/>
                </a:solidFill>
              </a:rPr>
            </a:br>
            <a:r>
              <a:rPr lang="sv-SE" sz="1200">
                <a:solidFill>
                  <a:schemeClr val="dk1"/>
                </a:solidFill>
              </a:rPr>
              <a:t>17/4	19.00		Gransholms IF - IF Linné		P11/12/13</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3/5</a:t>
            </a:r>
            <a:r>
              <a:rPr lang="sv-SE" sz="1200">
                <a:solidFill>
                  <a:schemeClr val="dk1"/>
                </a:solidFill>
              </a:rPr>
              <a:t>	16.00		Gransholms IF - Åryds IK		P17</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15/5	19.00		Gransholms IF - Ingelstads IK	P14/15</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28/5	19.00		Gransholms IF - Nöbbele 		F15/16</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5/6</a:t>
            </a:r>
            <a:r>
              <a:rPr lang="sv-SE" sz="1200">
                <a:solidFill>
                  <a:schemeClr val="dk1"/>
                </a:solidFill>
              </a:rPr>
              <a:t>	19.00		Gransholms IF- Virestads IF	P16</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18/6	19.00		Gransholms IF - VTIF Grimslöv	F13/14</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24/6	19.00		Gransholms IF - Vislanda IF	P11/12/13</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3/7	19.00		Gransholms IF - IFK Lammhult	F13/14</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22/8	18.30		Gransholms IF - Wexio FK		P14/15</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7/9	16.00		Gransholms IF - Hovmantorp	F17/18</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27/9	16.00		Gransholms IF - Hallaryd		Alla*</a:t>
            </a:r>
            <a:endParaRPr sz="1200">
              <a:solidFill>
                <a:schemeClr val="dk1"/>
              </a:solidFill>
            </a:endParaRPr>
          </a:p>
          <a:p>
            <a:pPr indent="0" lvl="0" marL="0" rtl="0" algn="l">
              <a:lnSpc>
                <a:spcPct val="107916"/>
              </a:lnSpc>
              <a:spcBef>
                <a:spcPts val="800"/>
              </a:spcBef>
              <a:spcAft>
                <a:spcPts val="0"/>
              </a:spcAft>
              <a:buNone/>
            </a:pPr>
            <a:r>
              <a:rPr lang="sv-SE" sz="1200">
                <a:solidFill>
                  <a:schemeClr val="dk1"/>
                </a:solidFill>
              </a:rPr>
              <a:t> </a:t>
            </a:r>
            <a:endParaRPr sz="1200">
              <a:solidFill>
                <a:schemeClr val="dk1"/>
              </a:solidFill>
            </a:endParaRPr>
          </a:p>
          <a:p>
            <a:pPr indent="0" lvl="0" marL="0" rtl="0" algn="l">
              <a:lnSpc>
                <a:spcPct val="107916"/>
              </a:lnSpc>
              <a:spcBef>
                <a:spcPts val="800"/>
              </a:spcBef>
              <a:spcAft>
                <a:spcPts val="800"/>
              </a:spcAft>
              <a:buNone/>
            </a:pPr>
            <a:r>
              <a:t/>
            </a:r>
            <a:endParaRPr sz="1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39eeba7590_0_37"/>
          <p:cNvSpPr txBox="1"/>
          <p:nvPr/>
        </p:nvSpPr>
        <p:spPr>
          <a:xfrm>
            <a:off x="625000" y="1451550"/>
            <a:ext cx="112161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lang="sv-SE" sz="3600">
                <a:solidFill>
                  <a:schemeClr val="dk1"/>
                </a:solidFill>
                <a:latin typeface="Avenir"/>
                <a:ea typeface="Avenir"/>
                <a:cs typeface="Avenir"/>
                <a:sym typeface="Avenir"/>
              </a:rPr>
              <a:t>Försäljningsinsats</a:t>
            </a:r>
            <a:endParaRPr sz="3600">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6000"/>
              <a:buFont typeface="Arial"/>
              <a:buNone/>
            </a:pPr>
            <a:br>
              <a:rPr lang="sv-SE">
                <a:solidFill>
                  <a:schemeClr val="dk1"/>
                </a:solidFill>
                <a:latin typeface="Avenir"/>
                <a:ea typeface="Avenir"/>
                <a:cs typeface="Avenir"/>
                <a:sym typeface="Avenir"/>
              </a:rPr>
            </a:br>
            <a:r>
              <a:rPr lang="sv-SE">
                <a:solidFill>
                  <a:schemeClr val="dk1"/>
                </a:solidFill>
              </a:rPr>
              <a:t>Varje år har vi försäljningsinsatser för fotboll och innebandy. Säsongen 2025 kommer säljinsatsen för fotbollssektionen vara Newbody och Grillkol och den kommer startas i maj månad. </a:t>
            </a:r>
            <a:br>
              <a:rPr lang="sv-SE">
                <a:solidFill>
                  <a:schemeClr val="dk1"/>
                </a:solidFill>
              </a:rPr>
            </a:br>
            <a:br>
              <a:rPr lang="sv-SE">
                <a:solidFill>
                  <a:schemeClr val="dk1"/>
                </a:solidFill>
              </a:rPr>
            </a:br>
            <a:r>
              <a:rPr lang="sv-SE">
                <a:solidFill>
                  <a:schemeClr val="dk1"/>
                </a:solidFill>
              </a:rPr>
              <a:t>Det finns inga säljkrav men alla intäkter går till att stötta föreningens fortsatta utveckling med allt ifrån cup-avgifter, inköp av medaljer eller faktiskt att bevattna vår fotbollsplaner. </a:t>
            </a:r>
            <a:endParaRPr>
              <a:solidFill>
                <a:schemeClr val="dk1"/>
              </a:solidFill>
            </a:endParaRPr>
          </a:p>
          <a:p>
            <a:pPr indent="0" lvl="0" marL="0" marR="0" rtl="0" algn="l">
              <a:lnSpc>
                <a:spcPct val="100000"/>
              </a:lnSpc>
              <a:spcBef>
                <a:spcPts val="0"/>
              </a:spcBef>
              <a:spcAft>
                <a:spcPts val="0"/>
              </a:spcAft>
              <a:buClr>
                <a:srgbClr val="000000"/>
              </a:buClr>
              <a:buSzPts val="6000"/>
              <a:buFont typeface="Arial"/>
              <a:buNone/>
            </a:pPr>
            <a:r>
              <a:t/>
            </a:r>
            <a:endParaRPr sz="3600">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6000"/>
              <a:buFont typeface="Arial"/>
              <a:buNone/>
            </a:pPr>
            <a:br>
              <a:rPr lang="sv-SE" sz="3600">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
        <p:nvSpPr>
          <p:cNvPr id="163" name="Google Shape;163;g339eeba7590_0_37"/>
          <p:cNvSpPr txBox="1"/>
          <p:nvPr/>
        </p:nvSpPr>
        <p:spPr>
          <a:xfrm>
            <a:off x="625000" y="3787350"/>
            <a:ext cx="81063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lang="sv-SE" sz="3600">
                <a:solidFill>
                  <a:schemeClr val="dk1"/>
                </a:solidFill>
                <a:latin typeface="Avenir"/>
                <a:ea typeface="Avenir"/>
                <a:cs typeface="Avenir"/>
                <a:sym typeface="Avenir"/>
              </a:rPr>
              <a:t>Stötta din förening</a:t>
            </a:r>
            <a:endParaRPr sz="3600">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6000"/>
              <a:buFont typeface="Arial"/>
              <a:buNone/>
            </a:pPr>
            <a:r>
              <a:t/>
            </a:r>
            <a:endParaRPr b="1">
              <a:solidFill>
                <a:schemeClr val="dk1"/>
              </a:solidFill>
              <a:highlight>
                <a:srgbClr val="FFFFFF"/>
              </a:highlight>
            </a:endParaRPr>
          </a:p>
          <a:p>
            <a:pPr indent="0" lvl="0" marL="0" marR="0" rtl="0" algn="l">
              <a:lnSpc>
                <a:spcPct val="115000"/>
              </a:lnSpc>
              <a:spcBef>
                <a:spcPts val="0"/>
              </a:spcBef>
              <a:spcAft>
                <a:spcPts val="0"/>
              </a:spcAft>
              <a:buClr>
                <a:srgbClr val="000000"/>
              </a:buClr>
              <a:buSzPts val="6000"/>
              <a:buFont typeface="Arial"/>
              <a:buNone/>
            </a:pPr>
            <a:r>
              <a:rPr b="1" lang="sv-SE">
                <a:solidFill>
                  <a:schemeClr val="dk1"/>
                </a:solidFill>
              </a:rPr>
              <a:t>1. Stöd din förening: </a:t>
            </a:r>
            <a:r>
              <a:rPr lang="sv-SE">
                <a:solidFill>
                  <a:schemeClr val="dk1"/>
                </a:solidFill>
              </a:rPr>
              <a:t>När du handlar på Stadium kan du skänka 3% av köpet</a:t>
            </a:r>
            <a:r>
              <a:rPr b="1" lang="sv-SE">
                <a:solidFill>
                  <a:schemeClr val="dk1"/>
                </a:solidFill>
              </a:rPr>
              <a:t> </a:t>
            </a:r>
            <a:r>
              <a:rPr lang="sv-SE">
                <a:solidFill>
                  <a:schemeClr val="dk1"/>
                </a:solidFill>
              </a:rPr>
              <a:t>direkt till vår förening. Det kostar dig ingenting, och det enda du behöver göra är att skapa ett Stadium-konto, därefter "Stöd din förening" och sök upp Gransholms IF. Gäller både i butik och online.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sv-SE">
                <a:solidFill>
                  <a:schemeClr val="dk1"/>
                </a:solidFill>
              </a:rPr>
              <a:t>2. Träningskläder med vår logo: </a:t>
            </a:r>
            <a:r>
              <a:rPr lang="sv-SE">
                <a:solidFill>
                  <a:schemeClr val="dk1"/>
                </a:solidFill>
              </a:rPr>
              <a:t>Vill du och dina barn ha snygga träningskläder med vår logo? </a:t>
            </a:r>
            <a:br>
              <a:rPr lang="sv-SE">
                <a:solidFill>
                  <a:schemeClr val="dk1"/>
                </a:solidFill>
              </a:rPr>
            </a:br>
            <a:r>
              <a:rPr lang="sv-SE">
                <a:solidFill>
                  <a:schemeClr val="dk1"/>
                </a:solidFill>
              </a:rPr>
              <a:t>Då har Stadium tillsammans med Adidas ett fint sortiment</a:t>
            </a:r>
            <a:r>
              <a:rPr lang="sv-SE">
                <a:solidFill>
                  <a:schemeClr val="dk1"/>
                </a:solidFill>
              </a:rPr>
              <a:t> som du nå via QR-koden. </a:t>
            </a:r>
            <a:br>
              <a:rPr lang="sv-SE" sz="3600">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pic>
        <p:nvPicPr>
          <p:cNvPr id="164" name="Google Shape;164;g339eeba7590_0_37"/>
          <p:cNvPicPr preferRelativeResize="0"/>
          <p:nvPr/>
        </p:nvPicPr>
        <p:blipFill>
          <a:blip r:embed="rId3">
            <a:alphaModFix/>
          </a:blip>
          <a:stretch>
            <a:fillRect/>
          </a:stretch>
        </p:blipFill>
        <p:spPr>
          <a:xfrm>
            <a:off x="4858700" y="3693200"/>
            <a:ext cx="1406577" cy="1406577"/>
          </a:xfrm>
          <a:prstGeom prst="rect">
            <a:avLst/>
          </a:prstGeom>
          <a:noFill/>
          <a:ln>
            <a:noFill/>
          </a:ln>
        </p:spPr>
      </p:pic>
      <p:sp>
        <p:nvSpPr>
          <p:cNvPr id="165" name="Google Shape;165;g339eeba7590_0_37"/>
          <p:cNvSpPr/>
          <p:nvPr/>
        </p:nvSpPr>
        <p:spPr>
          <a:xfrm>
            <a:off x="9364975" y="4576275"/>
            <a:ext cx="1722000" cy="1884600"/>
          </a:xfrm>
          <a:prstGeom prst="round2DiagRect">
            <a:avLst>
              <a:gd fmla="val 0" name="adj1"/>
              <a:gd fmla="val 14026" name="adj2"/>
            </a:avLst>
          </a:prstGeom>
          <a:gradFill>
            <a:gsLst>
              <a:gs pos="0">
                <a:srgbClr val="FFF6F6"/>
              </a:gs>
              <a:gs pos="100000">
                <a:srgbClr val="F4CCCC"/>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66" name="Google Shape;166;g339eeba7590_0_37" title="Untitled.jpeg"/>
          <p:cNvPicPr preferRelativeResize="0"/>
          <p:nvPr/>
        </p:nvPicPr>
        <p:blipFill>
          <a:blip r:embed="rId4">
            <a:alphaModFix/>
          </a:blip>
          <a:stretch>
            <a:fillRect/>
          </a:stretch>
        </p:blipFill>
        <p:spPr>
          <a:xfrm>
            <a:off x="9582175" y="5041375"/>
            <a:ext cx="1287600" cy="1287600"/>
          </a:xfrm>
          <a:prstGeom prst="roundRect">
            <a:avLst>
              <a:gd fmla="val 8281" name="adj"/>
            </a:avLst>
          </a:prstGeom>
          <a:noFill/>
          <a:ln>
            <a:noFill/>
          </a:ln>
        </p:spPr>
      </p:pic>
      <p:sp>
        <p:nvSpPr>
          <p:cNvPr id="167" name="Google Shape;167;g339eeba7590_0_37"/>
          <p:cNvSpPr txBox="1"/>
          <p:nvPr/>
        </p:nvSpPr>
        <p:spPr>
          <a:xfrm>
            <a:off x="9452575" y="4701525"/>
            <a:ext cx="1546800" cy="2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SE" sz="1200">
                <a:solidFill>
                  <a:schemeClr val="dk1"/>
                </a:solidFill>
              </a:rPr>
              <a:t>Till träningskläder</a:t>
            </a:r>
            <a:endParaRPr b="1" sz="1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39eeba7590_0_13"/>
          <p:cNvSpPr txBox="1"/>
          <p:nvPr/>
        </p:nvSpPr>
        <p:spPr>
          <a:xfrm>
            <a:off x="625000" y="1451550"/>
            <a:ext cx="112161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6000"/>
              <a:buFont typeface="Arial"/>
              <a:buNone/>
            </a:pPr>
            <a:r>
              <a:rPr lang="sv-SE" sz="3600">
                <a:solidFill>
                  <a:schemeClr val="dk1"/>
                </a:solidFill>
                <a:latin typeface="Avenir"/>
                <a:ea typeface="Avenir"/>
                <a:cs typeface="Avenir"/>
                <a:sym typeface="Avenir"/>
              </a:rPr>
              <a:t>Val av l</a:t>
            </a:r>
            <a:r>
              <a:rPr lang="sv-SE" sz="3600">
                <a:solidFill>
                  <a:schemeClr val="dk1"/>
                </a:solidFill>
                <a:latin typeface="Avenir"/>
                <a:ea typeface="Avenir"/>
                <a:cs typeface="Avenir"/>
                <a:sym typeface="Avenir"/>
              </a:rPr>
              <a:t>agets föräldrarepresentant</a:t>
            </a:r>
            <a:endParaRPr sz="3600">
              <a:solidFill>
                <a:schemeClr val="dk1"/>
              </a:solidFill>
              <a:latin typeface="Avenir"/>
              <a:ea typeface="Avenir"/>
              <a:cs typeface="Avenir"/>
              <a:sym typeface="Avenir"/>
            </a:endParaRPr>
          </a:p>
          <a:p>
            <a:pPr indent="0" lvl="0" marL="0" marR="0" rtl="0" algn="l">
              <a:lnSpc>
                <a:spcPct val="100000"/>
              </a:lnSpc>
              <a:spcBef>
                <a:spcPts val="0"/>
              </a:spcBef>
              <a:spcAft>
                <a:spcPts val="0"/>
              </a:spcAft>
              <a:buNone/>
            </a:pPr>
            <a:r>
              <a:t/>
            </a:r>
            <a:endParaRPr>
              <a:solidFill>
                <a:schemeClr val="dk1"/>
              </a:solidFill>
            </a:endParaRPr>
          </a:p>
          <a:p>
            <a:pPr indent="0" lvl="0" marL="0" marR="0" rtl="0" algn="l">
              <a:lnSpc>
                <a:spcPct val="115000"/>
              </a:lnSpc>
              <a:spcBef>
                <a:spcPts val="0"/>
              </a:spcBef>
              <a:spcAft>
                <a:spcPts val="0"/>
              </a:spcAft>
              <a:buNone/>
            </a:pPr>
            <a:r>
              <a:rPr lang="sv-SE">
                <a:solidFill>
                  <a:schemeClr val="dk1"/>
                </a:solidFill>
              </a:rPr>
              <a:t>Hjälper föräldrasektionen med följande: </a:t>
            </a:r>
            <a:br>
              <a:rPr lang="sv-SE">
                <a:solidFill>
                  <a:schemeClr val="dk1"/>
                </a:solidFill>
              </a:rPr>
            </a:b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sv-SE">
                <a:solidFill>
                  <a:schemeClr val="dk1"/>
                </a:solidFill>
              </a:rPr>
              <a:t>Ansvarig för lagets försäljning (Newbody)</a:t>
            </a:r>
            <a:br>
              <a:rPr lang="sv-SE">
                <a:solidFill>
                  <a:schemeClr val="dk1"/>
                </a:solidFill>
              </a:rPr>
            </a:b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sv-SE">
                <a:solidFill>
                  <a:schemeClr val="dk1"/>
                </a:solidFill>
              </a:rPr>
              <a:t>Schema för kiosk/städ för egna matcher samt under fotbollens dag</a:t>
            </a:r>
            <a:br>
              <a:rPr lang="sv-SE">
                <a:solidFill>
                  <a:schemeClr val="dk1"/>
                </a:solidFill>
              </a:rPr>
            </a:b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sv-SE">
                <a:solidFill>
                  <a:schemeClr val="dk1"/>
                </a:solidFill>
              </a:rPr>
              <a:t>Informera om fixardagar - varje lag ska ha minst 2 föräldrar</a:t>
            </a:r>
            <a:br>
              <a:rPr lang="sv-SE">
                <a:solidFill>
                  <a:schemeClr val="dk1"/>
                </a:solidFill>
              </a:rPr>
            </a:b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sv-SE">
                <a:solidFill>
                  <a:schemeClr val="dk1"/>
                </a:solidFill>
              </a:rPr>
              <a:t>Informera och leda arbetet kring städning av omklädningsrum</a:t>
            </a:r>
            <a:br>
              <a:rPr lang="sv-SE">
                <a:solidFill>
                  <a:schemeClr val="dk1"/>
                </a:solidFill>
              </a:rPr>
            </a:b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sv-SE">
                <a:solidFill>
                  <a:schemeClr val="dk1"/>
                </a:solidFill>
              </a:rPr>
              <a:t>Schema bollkallar och gå in med A-lag</a:t>
            </a:r>
            <a:br>
              <a:rPr lang="sv-SE">
                <a:solidFill>
                  <a:schemeClr val="dk1"/>
                </a:solidFill>
              </a:rPr>
            </a:b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sv-SE">
                <a:solidFill>
                  <a:schemeClr val="dk1"/>
                </a:solidFill>
              </a:rPr>
              <a:t>Utse Matchvärd till lagets egna matcher. </a:t>
            </a:r>
            <a:br>
              <a:rPr lang="sv-SE">
                <a:solidFill>
                  <a:schemeClr val="dk1"/>
                </a:solidFill>
              </a:rPr>
            </a:br>
            <a:r>
              <a:rPr lang="sv-SE">
                <a:solidFill>
                  <a:schemeClr val="dk1"/>
                </a:solidFill>
              </a:rPr>
              <a:t>En matchvärd ska säga hej till motståndarlag, domare och stötta ett fint matchklimat. </a:t>
            </a:r>
            <a:br>
              <a:rPr lang="sv-SE" sz="3600">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e3c4692ff9_0_1"/>
          <p:cNvSpPr txBox="1"/>
          <p:nvPr/>
        </p:nvSpPr>
        <p:spPr>
          <a:xfrm>
            <a:off x="625000" y="1451550"/>
            <a:ext cx="112161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6000"/>
              <a:buFont typeface="Arial"/>
              <a:buNone/>
            </a:pPr>
            <a:r>
              <a:rPr lang="sv-SE" sz="3600">
                <a:solidFill>
                  <a:schemeClr val="dk1"/>
                </a:solidFill>
                <a:latin typeface="Avenir"/>
                <a:ea typeface="Avenir"/>
                <a:cs typeface="Avenir"/>
                <a:sym typeface="Avenir"/>
              </a:rPr>
              <a:t>Föräldravisionen</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br>
              <a:rPr lang="sv-SE">
                <a:solidFill>
                  <a:schemeClr val="dk1"/>
                </a:solidFill>
              </a:rPr>
            </a:br>
            <a:r>
              <a:rPr lang="sv-SE">
                <a:solidFill>
                  <a:schemeClr val="dk1"/>
                </a:solidFill>
              </a:rPr>
              <a:t>Föräldrar är en viktig resurs i en ideell förening, speciellt för vår barn och ungdomsverksamhet. Vi i Gransholms IF </a:t>
            </a:r>
            <a:br>
              <a:rPr lang="sv-SE">
                <a:solidFill>
                  <a:schemeClr val="dk1"/>
                </a:solidFill>
              </a:rPr>
            </a:br>
            <a:r>
              <a:rPr lang="sv-SE">
                <a:solidFill>
                  <a:schemeClr val="dk1"/>
                </a:solidFill>
              </a:rPr>
              <a:t>stöttar de riktlinjer Svenska fotbollsförbundet tagit fram för att skapa ett bättre matchklimat.  </a:t>
            </a:r>
            <a:endParaRPr>
              <a:solidFill>
                <a:schemeClr val="dk1"/>
              </a:solidFill>
            </a:endParaRPr>
          </a:p>
          <a:p>
            <a:pPr indent="0" lvl="0" marL="0" rtl="0" algn="l">
              <a:lnSpc>
                <a:spcPct val="115000"/>
              </a:lnSpc>
              <a:spcBef>
                <a:spcPts val="800"/>
              </a:spcBef>
              <a:spcAft>
                <a:spcPts val="0"/>
              </a:spcAft>
              <a:buNone/>
            </a:pPr>
            <a:r>
              <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sv-SE">
                <a:solidFill>
                  <a:schemeClr val="dk1"/>
                </a:solidFill>
              </a:rPr>
              <a:t>Barn idrottar för att det är roligt</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sv-SE">
                <a:solidFill>
                  <a:schemeClr val="dk1"/>
                </a:solidFill>
              </a:rPr>
              <a:t>Barnen och domaren är under utbildning</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sv-SE">
                <a:solidFill>
                  <a:schemeClr val="dk1"/>
                </a:solidFill>
              </a:rPr>
              <a:t>Din viktigaste uppgift är att vara en förebild</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sv-SE">
                <a:solidFill>
                  <a:schemeClr val="dk1"/>
                </a:solidFill>
              </a:rPr>
              <a:t>Barn lär sig genom att härma andra</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sv-SE">
                <a:solidFill>
                  <a:schemeClr val="dk1"/>
                </a:solidFill>
              </a:rPr>
              <a:t>Uppmuntra barnens försök och </a:t>
            </a:r>
            <a:r>
              <a:rPr lang="sv-SE">
                <a:solidFill>
                  <a:schemeClr val="dk1"/>
                </a:solidFill>
              </a:rPr>
              <a:t>strävan</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sv-SE">
                <a:solidFill>
                  <a:schemeClr val="dk1"/>
                </a:solidFill>
              </a:rPr>
              <a:t>Matchen är ett tillfälle att lära sig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sv-SE">
                <a:solidFill>
                  <a:schemeClr val="dk1"/>
                </a:solidFill>
              </a:rPr>
              <a:t>Stöd föreningen i dess arbete. Din insats blir värdesatt inte minst av ditt barn. </a:t>
            </a:r>
            <a:endParaRPr>
              <a:solidFill>
                <a:schemeClr val="dk1"/>
              </a:solidFill>
            </a:endParaRPr>
          </a:p>
          <a:p>
            <a:pPr indent="0" lvl="0" marL="0" marR="0" rtl="0" algn="l">
              <a:lnSpc>
                <a:spcPct val="100000"/>
              </a:lnSpc>
              <a:spcBef>
                <a:spcPts val="0"/>
              </a:spcBef>
              <a:spcAft>
                <a:spcPts val="0"/>
              </a:spcAft>
              <a:buNone/>
            </a:pPr>
            <a:br>
              <a:rPr lang="sv-SE" sz="3600">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